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75" r:id="rId3"/>
    <p:sldId id="257" r:id="rId4"/>
    <p:sldId id="258" r:id="rId6"/>
    <p:sldId id="259" r:id="rId7"/>
    <p:sldId id="260" r:id="rId8"/>
    <p:sldId id="262" r:id="rId9"/>
    <p:sldId id="265" r:id="rId10"/>
    <p:sldId id="263" r:id="rId11"/>
    <p:sldId id="266" r:id="rId12"/>
    <p:sldId id="276" r:id="rId13"/>
    <p:sldId id="269" r:id="rId14"/>
    <p:sldId id="278" r:id="rId15"/>
    <p:sldId id="270" r:id="rId16"/>
    <p:sldId id="273" r:id="rId17"/>
    <p:sldId id="279" r:id="rId18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4" userDrawn="1">
          <p15:clr>
            <a:srgbClr val="A4A3A4"/>
          </p15:clr>
        </p15:guide>
        <p15:guide id="2" pos="2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274"/>
        <p:guide pos="28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2D和3D不是替代关系。2D快，适合看面积、偏移、桥连；3D能看高度和体积，对FPC翘曲和钢片台阶更可靠。全检数据要进入SPC，而不是只看单板PASS。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5" Type="http://schemas.openxmlformats.org/officeDocument/2006/relationships/notesSlide" Target="../notesSlides/notesSlide6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38.xml"/><Relationship Id="rId22" Type="http://schemas.openxmlformats.org/officeDocument/2006/relationships/tags" Target="../tags/tag37.xml"/><Relationship Id="rId21" Type="http://schemas.openxmlformats.org/officeDocument/2006/relationships/tags" Target="../tags/tag36.xml"/><Relationship Id="rId20" Type="http://schemas.openxmlformats.org/officeDocument/2006/relationships/tags" Target="../tags/tag35.xml"/><Relationship Id="rId2" Type="http://schemas.openxmlformats.org/officeDocument/2006/relationships/tags" Target="../tags/tag17.xml"/><Relationship Id="rId19" Type="http://schemas.openxmlformats.org/officeDocument/2006/relationships/tags" Target="../tags/tag34.xml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4.png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7.png"/><Relationship Id="rId20" Type="http://schemas.openxmlformats.org/officeDocument/2006/relationships/tags" Target="../tags/tag73.xml"/><Relationship Id="rId2" Type="http://schemas.openxmlformats.org/officeDocument/2006/relationships/tags" Target="../tags/tag55.xml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fit_01_smt_line_6.803x7.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1032" y="0"/>
            <a:ext cx="6220663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71032" y="0"/>
            <a:ext cx="41148" cy="6858000"/>
          </a:xfrm>
          <a:prstGeom prst="rect">
            <a:avLst/>
          </a:prstGeom>
          <a:solidFill>
            <a:srgbClr val="0E8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8960" y="100584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制程工艺 · SMT 组装段</a:t>
            </a:r>
            <a:endParaRPr sz="1400" b="1">
              <a:solidFill>
                <a:srgbClr val="0E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833" y="1417320"/>
            <a:ext cx="5212080" cy="1166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SMT </a:t>
            </a:r>
            <a:r>
              <a:rPr lang="zh-CN"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印刷</a:t>
            </a: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工艺详解</a:t>
            </a:r>
            <a:endParaRPr sz="33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5000"/>
              </a:lnSpc>
            </a:pP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（印刷·</a:t>
            </a:r>
            <a:r>
              <a:rPr lang="zh-CN"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磁性载具</a:t>
            </a: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钢网</a:t>
            </a: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en-US"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SPI</a:t>
            </a:r>
            <a:r>
              <a:rPr sz="33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33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9595" y="3141980"/>
            <a:ext cx="2983230" cy="76200"/>
          </a:xfrm>
          <a:prstGeom prst="rect">
            <a:avLst/>
          </a:prstGeom>
          <a:solidFill>
            <a:srgbClr val="E07B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9595" y="3442335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Surface Mount Technology for FPC</a:t>
            </a:r>
            <a:endParaRPr sz="14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595" y="3780663"/>
            <a:ext cx="50292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锡膏印刷 → SPI </a:t>
            </a:r>
            <a:endParaRPr sz="1400" b="1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3395" y="4348480"/>
            <a:ext cx="4889500" cy="1166495"/>
          </a:xfrm>
          <a:prstGeom prst="roundRect">
            <a:avLst>
              <a:gd name="adj" fmla="val 16000"/>
            </a:avLst>
          </a:prstGeom>
          <a:solidFill>
            <a:srgbClr val="F1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1995" y="4477703"/>
            <a:ext cx="4462780" cy="907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从锡膏印刷到 SPI 的工艺、载具与钢网设计</a:t>
            </a: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贴件、回流焊、</a:t>
            </a:r>
            <a:r>
              <a:rPr lang="en-US" altLang="zh-CN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AOI</a:t>
            </a:r>
            <a:r>
              <a:rPr lang="zh-CN" altLang="en-US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X-ray</a:t>
            </a:r>
            <a:r>
              <a:rPr lang="zh-CN" altLang="en-US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更新在</a:t>
            </a:r>
            <a:r>
              <a:rPr lang="zh-CN" altLang="en-US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下一版</a:t>
            </a:r>
            <a:endParaRPr lang="zh-CN" altLang="en-US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流程步骤</a:t>
            </a:r>
            <a:endParaRPr lang="zh-CN"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8640" y="1817370"/>
            <a:ext cx="2670048" cy="17830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" y="1817370"/>
            <a:ext cx="2670048" cy="64008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3232" y="1972818"/>
            <a:ext cx="4572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8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8719" y="2002155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看懂 FPC 结构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2393442"/>
            <a:ext cx="2359152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单面/双面/多层、补强、覆盖膜、EMI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3232" y="3070098"/>
            <a:ext cx="2359152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知道印刷波动从哪里来</a:t>
            </a:r>
            <a:endParaRPr sz="13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83280" y="1817370"/>
            <a:ext cx="2670048" cy="17830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83280" y="1817370"/>
            <a:ext cx="2670048" cy="64008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7872" y="1972818"/>
            <a:ext cx="4572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8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23360" y="2002155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会设计磁性载具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7872" y="2393442"/>
            <a:ext cx="2359152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</a:rPr>
              <a:t>三层结构、定位销、避位、磁铁阵列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47872" y="3070098"/>
            <a:ext cx="2359152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让 FPC 平、稳、可重复</a:t>
            </a:r>
            <a:endParaRPr sz="13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7920" y="1817370"/>
            <a:ext cx="2670048" cy="17830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17920" y="1817370"/>
            <a:ext cx="2670048" cy="64008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82512" y="1972818"/>
            <a:ext cx="4572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8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0" y="199263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会选锡膏与钢网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82512" y="2393442"/>
            <a:ext cx="2359152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合金/粉径/助焊剂；0.1mm 激光钢网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82512" y="3070098"/>
            <a:ext cx="2359152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让锡膏填得进、脱得干净</a:t>
            </a:r>
            <a:endParaRPr sz="13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052560" y="1817370"/>
            <a:ext cx="2670048" cy="17830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52560" y="1817370"/>
            <a:ext cx="2670048" cy="64008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17152" y="1972818"/>
            <a:ext cx="4572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18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692640" y="199263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会用 SPI 闭环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17152" y="2393442"/>
            <a:ext cx="2359152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2D/3D、全检、判定、SPC 反馈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17152" y="3070098"/>
            <a:ext cx="2359152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让缺陷在印刷站被拦住</a:t>
            </a:r>
            <a:endParaRPr sz="13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548640" y="4693920"/>
            <a:ext cx="1920240" cy="566928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结构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2404872" y="4693920"/>
            <a:ext cx="1920240" cy="566928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载具设计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4261103" y="4693920"/>
            <a:ext cx="1920240" cy="566928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锡膏选型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6117336" y="4693920"/>
            <a:ext cx="1920240" cy="566928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钢网设计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7973567" y="4693920"/>
            <a:ext cx="1920240" cy="566928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印刷参数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9829799" y="4693920"/>
            <a:ext cx="1920240" cy="566928"/>
          </a:xfrm>
          <a:prstGeom prst="chevron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rIns="73152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SPI 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看懂 FPC 叠层，才能解释印刷波动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9420" y="1417320"/>
            <a:ext cx="5730875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880" y="150876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典型 FPC 叠层（示意）</a:t>
            </a:r>
            <a:endParaRPr sz="12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>
          <a:xfrm>
            <a:off x="1071880" y="1803400"/>
            <a:ext cx="2331720" cy="283210"/>
          </a:xfrm>
          <a:prstGeom prst="rect">
            <a:avLst/>
          </a:prstGeom>
          <a:solidFill>
            <a:schemeClr val="tx1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>
            <p:custDataLst>
              <p:tags r:id="rId2"/>
            </p:custDataLst>
          </p:nvPr>
        </p:nvSpPr>
        <p:spPr>
          <a:xfrm>
            <a:off x="1071880" y="3115945"/>
            <a:ext cx="2331720" cy="287020"/>
          </a:xfrm>
          <a:prstGeom prst="rect">
            <a:avLst/>
          </a:prstGeom>
          <a:solidFill>
            <a:srgbClr val="00A6A6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1071880" y="2444750"/>
            <a:ext cx="2331720" cy="268605"/>
          </a:xfrm>
          <a:prstGeom prst="rect">
            <a:avLst/>
          </a:prstGeom>
          <a:solidFill>
            <a:srgbClr val="C87533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1071880" y="2769870"/>
            <a:ext cx="2331720" cy="285115"/>
          </a:xfrm>
          <a:prstGeom prst="rect">
            <a:avLst/>
          </a:prstGeom>
          <a:solidFill>
            <a:srgbClr val="C9A36B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1071880" y="2122170"/>
            <a:ext cx="2331720" cy="273050"/>
          </a:xfrm>
          <a:prstGeom prst="rect">
            <a:avLst/>
          </a:prstGeom>
          <a:solidFill>
            <a:srgbClr val="D98C3F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6" name="Connector 15"/>
          <p:cNvCxnSpPr/>
          <p:nvPr>
            <p:custDataLst>
              <p:tags r:id="rId6"/>
            </p:custDataLst>
          </p:nvPr>
        </p:nvCxnSpPr>
        <p:spPr>
          <a:xfrm>
            <a:off x="3449320" y="1940560"/>
            <a:ext cx="228600" cy="0"/>
          </a:xfrm>
          <a:prstGeom prst="line">
            <a:avLst/>
          </a:prstGeom>
          <a:ln w="1524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>
            <p:custDataLst>
              <p:tags r:id="rId7"/>
            </p:custDataLst>
          </p:nvPr>
        </p:nvSpPr>
        <p:spPr>
          <a:xfrm>
            <a:off x="3714496" y="1859280"/>
            <a:ext cx="187451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EMI/屏蔽：接地与抗干扰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Connector 17"/>
          <p:cNvCxnSpPr/>
          <p:nvPr>
            <p:custDataLst>
              <p:tags r:id="rId8"/>
            </p:custDataLst>
          </p:nvPr>
        </p:nvCxnSpPr>
        <p:spPr>
          <a:xfrm>
            <a:off x="3449320" y="2247391"/>
            <a:ext cx="228600" cy="0"/>
          </a:xfrm>
          <a:prstGeom prst="line">
            <a:avLst/>
          </a:prstGeom>
          <a:ln w="1524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>
            <p:custDataLst>
              <p:tags r:id="rId9"/>
            </p:custDataLst>
          </p:nvPr>
        </p:nvSpPr>
        <p:spPr>
          <a:xfrm>
            <a:off x="3714496" y="2176271"/>
            <a:ext cx="187451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</a:rPr>
              <a:t>覆盖膜：开窗决定可焊区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Connector 19"/>
          <p:cNvCxnSpPr/>
          <p:nvPr>
            <p:custDataLst>
              <p:tags r:id="rId10"/>
            </p:custDataLst>
          </p:nvPr>
        </p:nvCxnSpPr>
        <p:spPr>
          <a:xfrm>
            <a:off x="3449320" y="2562352"/>
            <a:ext cx="228600" cy="0"/>
          </a:xfrm>
          <a:prstGeom prst="line">
            <a:avLst/>
          </a:prstGeom>
          <a:ln w="1524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>
            <p:custDataLst>
              <p:tags r:id="rId11"/>
            </p:custDataLst>
          </p:nvPr>
        </p:nvSpPr>
        <p:spPr>
          <a:xfrm>
            <a:off x="3714496" y="2470912"/>
            <a:ext cx="187451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铜箔：焊盘/线路/表面处理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2" name="Connector 21"/>
          <p:cNvCxnSpPr/>
          <p:nvPr>
            <p:custDataLst>
              <p:tags r:id="rId12"/>
            </p:custDataLst>
          </p:nvPr>
        </p:nvCxnSpPr>
        <p:spPr>
          <a:xfrm>
            <a:off x="3449320" y="2893568"/>
            <a:ext cx="228600" cy="0"/>
          </a:xfrm>
          <a:prstGeom prst="line">
            <a:avLst/>
          </a:prstGeom>
          <a:ln w="1524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>
            <p:custDataLst>
              <p:tags r:id="rId13"/>
            </p:custDataLst>
          </p:nvPr>
        </p:nvSpPr>
        <p:spPr>
          <a:xfrm>
            <a:off x="3714496" y="2812288"/>
            <a:ext cx="187451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PI：绝缘、耐弯折、吸湿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14"/>
            </p:custDataLst>
          </p:nvPr>
        </p:nvSpPr>
        <p:spPr>
          <a:xfrm>
            <a:off x="3677920" y="3151378"/>
            <a:ext cx="187451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补强：连接器/元件底部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1560" y="3550793"/>
            <a:ext cx="452628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对印刷的影响：覆盖膜台阶、补强高度、表面处理与吸湿都会改变实际印刷间隙和锡膏转移率。</a:t>
            </a:r>
            <a:endParaRPr sz="1200" b="0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39420" y="4353560"/>
          <a:ext cx="10612755" cy="2160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325"/>
                <a:gridCol w="4499610"/>
                <a:gridCol w="4528820"/>
              </a:tblGrid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结构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典型叠层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SMT 印刷关注点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</a:tr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单面板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 层铜 + PI + 覆盖膜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覆盖膜开窗、翘曲、焊盘平整度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双面板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 层铜 + PI 芯 + 覆盖膜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过孔、两面开窗、板厚一致性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多层板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3+ 层铜 + 胶 + PI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层压厚度、盲埋孔、局部台阶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软硬结合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FPC + FR4/金属补强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补强高度、载具避位、热膨胀差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  <a:tr h="3600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补强/EMI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PI、FR4、SUS、屏蔽膜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载具下沉/凸台、开窗与接地</a:t>
                      </a:r>
                      <a:endParaRPr sz="11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33" name="Connector 21"/>
          <p:cNvCxnSpPr/>
          <p:nvPr>
            <p:custDataLst>
              <p:tags r:id="rId15"/>
            </p:custDataLst>
          </p:nvPr>
        </p:nvCxnSpPr>
        <p:spPr>
          <a:xfrm>
            <a:off x="3444240" y="3244088"/>
            <a:ext cx="228600" cy="0"/>
          </a:xfrm>
          <a:prstGeom prst="line">
            <a:avLst/>
          </a:prstGeom>
          <a:ln w="1524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fit_10_assembled_4.39x3.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0615" y="1417320"/>
            <a:ext cx="3593465" cy="2701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印刷站五步法：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hevron 5"/>
          <p:cNvSpPr/>
          <p:nvPr/>
        </p:nvSpPr>
        <p:spPr>
          <a:xfrm>
            <a:off x="548640" y="1517904"/>
            <a:ext cx="1920240" cy="640080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载具准备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平面度/磁铁/销钉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钢片清洁、无残锡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FPC 方向与批次确认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2404872" y="1517904"/>
            <a:ext cx="1920240" cy="640080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</a:t>
            </a:r>
            <a:r>
              <a:rPr 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放置</a:t>
            </a: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404872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96312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按 ∅1.95 销钉定位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96312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覆盖膜/补强避位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6312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轻压贴平，不翘边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4261103" y="1517904"/>
            <a:ext cx="1920240" cy="640080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 钢网对位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61103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2543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FPC 光学点对位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2543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钢网窗口避开光学点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2543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确认钢片开窗无遮挡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6117336" y="1517904"/>
            <a:ext cx="1920240" cy="640080"/>
          </a:xfrm>
          <a:prstGeom prst="chevron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锡膏印刷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117336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08775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填充—刮净—脱模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08775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压力/速度/分离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08775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首件 SPI 确认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7973567" y="1517904"/>
            <a:ext cx="1920240" cy="640080"/>
          </a:xfrm>
          <a:prstGeom prst="chevron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  SPI 全检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73567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65007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2D 面积/偏移/桥连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65007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3D 高度/体积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65007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越线报警与追溯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9829799" y="1517904"/>
            <a:ext cx="1920240" cy="640080"/>
          </a:xfrm>
          <a:prstGeom prst="chevron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54864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  反馈/清洗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829799" y="2331720"/>
            <a:ext cx="178308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1239" y="2468880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参数回写印刷机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1239" y="2980944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钢网/钢片清洗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1239" y="3493008"/>
            <a:ext cx="160934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SPC 趋势复盘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8640" y="4716272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三个控制点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48640" y="5156200"/>
            <a:ext cx="3520440" cy="8686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8640" y="5156200"/>
            <a:ext cx="73152" cy="868680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1520" y="524764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来料/载具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1520" y="5585968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平面度 ≤0.</a:t>
            </a:r>
            <a:r>
              <a:rPr lang="en-US"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mm；钢片无残锡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251959" y="5156200"/>
            <a:ext cx="3520440" cy="8686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251959" y="5156200"/>
            <a:ext cx="73152" cy="868680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34840" y="524764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对位/印刷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434840" y="5585968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光学点 = 唯一基准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955279" y="5156200"/>
            <a:ext cx="3520440" cy="8686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955279" y="5156200"/>
            <a:ext cx="73152" cy="868680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38159" y="524764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SPI/反馈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38159" y="5585968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100% 全检；体积/高度趋势回写参数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" name="Rounded Rectangle 29"/>
          <p:cNvSpPr/>
          <p:nvPr/>
        </p:nvSpPr>
        <p:spPr>
          <a:xfrm>
            <a:off x="7178040" y="5434330"/>
            <a:ext cx="4434840" cy="1324610"/>
          </a:xfrm>
          <a:prstGeom prst="roundRect">
            <a:avLst>
              <a:gd name="adj" fmla="val 12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磁性载具三层结构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8640" y="1416685"/>
            <a:ext cx="6446520" cy="531050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9655" y="4470273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载具剖面</a:t>
            </a:r>
            <a:endParaRPr sz="12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91640" y="6442710"/>
            <a:ext cx="5303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总高 10 + 3 + 0.06 = 13.06mm（再加 FPC/锡膏）</a:t>
            </a:r>
            <a:endParaRPr sz="12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178040" y="1417320"/>
            <a:ext cx="4498848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178040" y="1417320"/>
            <a:ext cx="73152" cy="1143000"/>
          </a:xfrm>
          <a:prstGeom prst="rect">
            <a:avLst/>
          </a:prstGeom>
          <a:solidFill>
            <a:srgbClr val="6B4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88352" y="1527048"/>
            <a:ext cx="40690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电木底座 · 10mm</a:t>
            </a:r>
            <a:endParaRPr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88352" y="1810512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基准与绝缘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88352" y="2030349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固定</a:t>
            </a:r>
            <a:r>
              <a:rPr lang="en-US"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</a:t>
            </a: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∅1.95销钉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178040" y="2715768"/>
            <a:ext cx="4498848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78040" y="2715768"/>
            <a:ext cx="73152" cy="1143000"/>
          </a:xfrm>
          <a:prstGeom prst="rect">
            <a:avLst/>
          </a:prstGeom>
          <a:solidFill>
            <a:srgbClr val="A8B3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88352" y="2825496"/>
            <a:ext cx="40690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6061 铝板 </a:t>
            </a:r>
            <a:r>
              <a:rPr lang="en-US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合成石</a:t>
            </a:r>
            <a:r>
              <a:rPr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3mm</a:t>
            </a:r>
            <a:endParaRPr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88352" y="3108960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承载 FPC 过印刷/贴片/SPI/回流</a:t>
            </a:r>
            <a:r>
              <a:rPr sz="120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/AOI</a:t>
            </a:r>
            <a:endParaRPr lang="en-US"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88352" y="3319272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背面嵌磁铁，正面做避位/下沉/凸台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88352" y="3529584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平面度决定印刷间隙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178040" y="4014215"/>
            <a:ext cx="4498848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178040" y="4014215"/>
            <a:ext cx="73152" cy="1143000"/>
          </a:xfrm>
          <a:prstGeom prst="rect">
            <a:avLst/>
          </a:prstGeom>
          <a:solidFill>
            <a:srgbClr val="D9C3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388352" y="4123944"/>
            <a:ext cx="40690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SUS136 钢片 · 0.06mm</a:t>
            </a:r>
            <a:endParaRPr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388352" y="4407407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压平 FPC，抑制翘起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88352" y="4617720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贴件区/光学点必须开窗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388352" y="4828031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表面清洁，防止锡膏反粘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42175" y="5596255"/>
            <a:ext cx="4272280" cy="10750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钢片是“压平层 + 开窗层”，0.06mm 厚度会在印刷面形成局部台阶，钢网</a:t>
            </a:r>
            <a:r>
              <a:rPr lang="zh-CN"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开立和下锡量需预算</a:t>
            </a:r>
            <a:r>
              <a:rPr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endParaRPr sz="1200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altLang="zh-CN"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sz="1200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铝合金载具需做硬质氧化处理</a:t>
            </a:r>
            <a:endParaRPr lang="zh-CN" sz="1200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" name="Rectangle 7"/>
          <p:cNvSpPr/>
          <p:nvPr/>
        </p:nvSpPr>
        <p:spPr>
          <a:xfrm>
            <a:off x="1050925" y="5803265"/>
            <a:ext cx="5715635" cy="513080"/>
          </a:xfrm>
          <a:prstGeom prst="rect">
            <a:avLst/>
          </a:prstGeom>
          <a:solidFill>
            <a:srgbClr val="6B4A2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Rectangle 8"/>
          <p:cNvSpPr/>
          <p:nvPr/>
        </p:nvSpPr>
        <p:spPr>
          <a:xfrm>
            <a:off x="1051560" y="5368290"/>
            <a:ext cx="5714365" cy="426085"/>
          </a:xfrm>
          <a:prstGeom prst="rect">
            <a:avLst/>
          </a:prstGeom>
          <a:solidFill>
            <a:srgbClr val="A8B3B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Rectangle 9"/>
          <p:cNvSpPr/>
          <p:nvPr/>
        </p:nvSpPr>
        <p:spPr>
          <a:xfrm>
            <a:off x="1882140" y="541401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Rectangle 10"/>
          <p:cNvSpPr/>
          <p:nvPr/>
        </p:nvSpPr>
        <p:spPr>
          <a:xfrm>
            <a:off x="2613660" y="541401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Rectangle 11"/>
          <p:cNvSpPr/>
          <p:nvPr/>
        </p:nvSpPr>
        <p:spPr>
          <a:xfrm>
            <a:off x="3345180" y="541401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Rectangle 12"/>
          <p:cNvSpPr/>
          <p:nvPr/>
        </p:nvSpPr>
        <p:spPr>
          <a:xfrm>
            <a:off x="4076700" y="541401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Rectangle 13"/>
          <p:cNvSpPr/>
          <p:nvPr/>
        </p:nvSpPr>
        <p:spPr>
          <a:xfrm>
            <a:off x="4808220" y="541401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Rectangle 14"/>
          <p:cNvSpPr/>
          <p:nvPr/>
        </p:nvSpPr>
        <p:spPr>
          <a:xfrm>
            <a:off x="1052195" y="4930140"/>
            <a:ext cx="951230" cy="203200"/>
          </a:xfrm>
          <a:prstGeom prst="rect">
            <a:avLst/>
          </a:prstGeom>
          <a:solidFill>
            <a:srgbClr val="D9C36A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Rectangle 15"/>
          <p:cNvSpPr/>
          <p:nvPr/>
        </p:nvSpPr>
        <p:spPr>
          <a:xfrm>
            <a:off x="3829685" y="4930140"/>
            <a:ext cx="2936875" cy="203835"/>
          </a:xfrm>
          <a:prstGeom prst="rect">
            <a:avLst/>
          </a:prstGeom>
          <a:solidFill>
            <a:srgbClr val="D9C36A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Rectangle 16"/>
          <p:cNvSpPr/>
          <p:nvPr/>
        </p:nvSpPr>
        <p:spPr>
          <a:xfrm>
            <a:off x="1051560" y="5160645"/>
            <a:ext cx="5714365" cy="208915"/>
          </a:xfrm>
          <a:prstGeom prst="rect">
            <a:avLst/>
          </a:prstGeom>
          <a:solidFill>
            <a:srgbClr val="1F6F5C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Rectangle 17"/>
          <p:cNvSpPr/>
          <p:nvPr/>
        </p:nvSpPr>
        <p:spPr>
          <a:xfrm>
            <a:off x="214884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Rectangle 18"/>
          <p:cNvSpPr/>
          <p:nvPr/>
        </p:nvSpPr>
        <p:spPr>
          <a:xfrm>
            <a:off x="242316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Rectangle 19"/>
          <p:cNvSpPr/>
          <p:nvPr/>
        </p:nvSpPr>
        <p:spPr>
          <a:xfrm>
            <a:off x="269748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Rectangle 20"/>
          <p:cNvSpPr/>
          <p:nvPr/>
        </p:nvSpPr>
        <p:spPr>
          <a:xfrm>
            <a:off x="297180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Rectangle 21"/>
          <p:cNvSpPr/>
          <p:nvPr/>
        </p:nvSpPr>
        <p:spPr>
          <a:xfrm>
            <a:off x="324612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Rectangle 22"/>
          <p:cNvSpPr/>
          <p:nvPr/>
        </p:nvSpPr>
        <p:spPr>
          <a:xfrm>
            <a:off x="3520440" y="5133086"/>
            <a:ext cx="146304" cy="45720"/>
          </a:xfrm>
          <a:prstGeom prst="rect">
            <a:avLst/>
          </a:prstGeom>
          <a:solidFill>
            <a:srgbClr val="C87533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Rectangle 23"/>
          <p:cNvSpPr/>
          <p:nvPr/>
        </p:nvSpPr>
        <p:spPr>
          <a:xfrm>
            <a:off x="1052195" y="4739005"/>
            <a:ext cx="5713730" cy="184150"/>
          </a:xfrm>
          <a:prstGeom prst="rect">
            <a:avLst/>
          </a:prstGeom>
          <a:solidFill>
            <a:srgbClr val="5B6B7A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Rectangle 24"/>
          <p:cNvSpPr/>
          <p:nvPr/>
        </p:nvSpPr>
        <p:spPr>
          <a:xfrm>
            <a:off x="216154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Rectangle 25"/>
          <p:cNvSpPr/>
          <p:nvPr/>
        </p:nvSpPr>
        <p:spPr>
          <a:xfrm>
            <a:off x="243586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Rectangle 26"/>
          <p:cNvSpPr/>
          <p:nvPr/>
        </p:nvSpPr>
        <p:spPr>
          <a:xfrm>
            <a:off x="271018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Rectangle 27"/>
          <p:cNvSpPr/>
          <p:nvPr/>
        </p:nvSpPr>
        <p:spPr>
          <a:xfrm>
            <a:off x="298450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3" name="Rectangle 28"/>
          <p:cNvSpPr/>
          <p:nvPr/>
        </p:nvSpPr>
        <p:spPr>
          <a:xfrm>
            <a:off x="325882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4" name="Rectangle 29"/>
          <p:cNvSpPr/>
          <p:nvPr/>
        </p:nvSpPr>
        <p:spPr>
          <a:xfrm>
            <a:off x="3533140" y="4739005"/>
            <a:ext cx="129540" cy="184785"/>
          </a:xfrm>
          <a:prstGeom prst="rect">
            <a:avLst/>
          </a:prstGeom>
          <a:solidFill>
            <a:srgbClr val="2E8B57"/>
          </a:solidFill>
          <a:ln w="381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Rectangle 31"/>
          <p:cNvSpPr/>
          <p:nvPr/>
        </p:nvSpPr>
        <p:spPr>
          <a:xfrm>
            <a:off x="5398135" y="4941570"/>
            <a:ext cx="266700" cy="1358900"/>
          </a:xfrm>
          <a:prstGeom prst="rect">
            <a:avLst/>
          </a:prstGeom>
          <a:solidFill>
            <a:srgbClr val="F4B183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Rectangle 32"/>
          <p:cNvSpPr/>
          <p:nvPr/>
        </p:nvSpPr>
        <p:spPr>
          <a:xfrm>
            <a:off x="1261745" y="4941570"/>
            <a:ext cx="267335" cy="1362710"/>
          </a:xfrm>
          <a:prstGeom prst="rect">
            <a:avLst/>
          </a:prstGeom>
          <a:solidFill>
            <a:srgbClr val="F4B183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TextBox 37"/>
          <p:cNvSpPr txBox="1"/>
          <p:nvPr/>
        </p:nvSpPr>
        <p:spPr>
          <a:xfrm>
            <a:off x="5771515" y="4941570"/>
            <a:ext cx="951230" cy="219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0.06mm</a:t>
            </a:r>
            <a:r>
              <a:rPr lang="zh-CN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钢片</a:t>
            </a:r>
            <a:endParaRPr lang="zh-CN" sz="12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TextBox 39"/>
          <p:cNvSpPr txBox="1"/>
          <p:nvPr/>
        </p:nvSpPr>
        <p:spPr>
          <a:xfrm>
            <a:off x="5828030" y="5954395"/>
            <a:ext cx="937895" cy="238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10mm</a:t>
            </a:r>
            <a:r>
              <a:rPr lang="zh-CN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电木</a:t>
            </a:r>
            <a:endParaRPr lang="zh-CN" sz="12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" name="TextBox 40"/>
          <p:cNvSpPr txBox="1"/>
          <p:nvPr/>
        </p:nvSpPr>
        <p:spPr>
          <a:xfrm>
            <a:off x="2569210" y="4525772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钢网 → 锡膏 → FPC 焊盘（钢片开窗处）</a:t>
            </a:r>
            <a:endParaRPr sz="12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6" name="TextBox 41"/>
          <p:cNvSpPr txBox="1"/>
          <p:nvPr/>
        </p:nvSpPr>
        <p:spPr>
          <a:xfrm>
            <a:off x="2361564" y="5585587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08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∅5×2mm 耐高温磁铁，嵌在铝板背面</a:t>
            </a:r>
            <a:endParaRPr sz="108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8" name="TextBox 39"/>
          <p:cNvSpPr txBox="1"/>
          <p:nvPr/>
        </p:nvSpPr>
        <p:spPr>
          <a:xfrm>
            <a:off x="5814695" y="5498465"/>
            <a:ext cx="937895" cy="238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</a:t>
            </a:r>
            <a:r>
              <a:rPr lang="zh-CN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铝合金</a:t>
            </a:r>
            <a:endParaRPr lang="zh-CN" sz="12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9" name="TextBox 37"/>
          <p:cNvSpPr txBox="1"/>
          <p:nvPr/>
        </p:nvSpPr>
        <p:spPr>
          <a:xfrm>
            <a:off x="6047105" y="5146675"/>
            <a:ext cx="8686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3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FPC</a:t>
            </a:r>
            <a:endParaRPr lang="en-US" sz="13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TextBox 37"/>
          <p:cNvSpPr txBox="1"/>
          <p:nvPr/>
        </p:nvSpPr>
        <p:spPr>
          <a:xfrm>
            <a:off x="5448935" y="5273675"/>
            <a:ext cx="173990" cy="1231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定位销</a:t>
            </a:r>
            <a:endParaRPr lang="zh-CN" altLang="en-US" sz="1400" b="1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TextBox 37"/>
          <p:cNvSpPr txBox="1"/>
          <p:nvPr/>
        </p:nvSpPr>
        <p:spPr>
          <a:xfrm>
            <a:off x="6038850" y="4736465"/>
            <a:ext cx="951230" cy="219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钢网</a:t>
            </a:r>
            <a:endParaRPr lang="zh-CN" sz="12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2" name="图片 1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0990" y="1614170"/>
            <a:ext cx="4200525" cy="2571750"/>
          </a:xfrm>
          <a:prstGeom prst="rect">
            <a:avLst/>
          </a:prstGeom>
        </p:spPr>
      </p:pic>
      <p:sp>
        <p:nvSpPr>
          <p:cNvPr id="143" name="TextBox 37"/>
          <p:cNvSpPr txBox="1"/>
          <p:nvPr/>
        </p:nvSpPr>
        <p:spPr>
          <a:xfrm>
            <a:off x="1304925" y="5284470"/>
            <a:ext cx="173990" cy="1231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4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定位销</a:t>
            </a:r>
            <a:endParaRPr lang="zh-CN" altLang="en-US" sz="1400" b="1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铝板管“高度”，钢片管“开窗”：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8640" y="1371600"/>
            <a:ext cx="5532120" cy="4343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481328"/>
            <a:ext cx="32918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6061 铝板：高度补偿 + 避位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1833880"/>
            <a:ext cx="5353685" cy="2101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贴件区标准厚度：FPC + 补强 + Kapton =</a:t>
            </a:r>
            <a:r>
              <a:rPr lang="en-US"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0.2mm~</a:t>
            </a: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0.25mm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2960" y="3157728"/>
            <a:ext cx="4846320" cy="658368"/>
          </a:xfrm>
          <a:prstGeom prst="rect">
            <a:avLst/>
          </a:prstGeom>
          <a:solidFill>
            <a:srgbClr val="A8B3B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45920" y="3121152"/>
            <a:ext cx="192024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2272" y="3176016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8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下沉：深度 = 超出量</a:t>
            </a:r>
            <a:endParaRPr sz="98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6200" y="2974848"/>
            <a:ext cx="1051560" cy="201168"/>
          </a:xfrm>
          <a:prstGeom prst="rect">
            <a:avLst/>
          </a:prstGeom>
          <a:solidFill>
            <a:srgbClr val="A8B3BD"/>
          </a:solidFill>
          <a:ln w="1524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4760" y="2755392"/>
            <a:ext cx="141732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8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凸台：高度 = 不足量</a:t>
            </a:r>
            <a:endParaRPr sz="98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463800" y="3456432"/>
            <a:ext cx="274320" cy="146304"/>
          </a:xfrm>
          <a:prstGeom prst="downArrow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282440" y="2999232"/>
            <a:ext cx="274320" cy="146304"/>
          </a:xfrm>
          <a:prstGeom prst="upArrow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7240" y="4160520"/>
            <a:ext cx="5302885" cy="14655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</a:t>
            </a:r>
            <a:r>
              <a:rPr sz="1300" b="1">
                <a:solidFill>
                  <a:srgbClr val="C00000"/>
                </a:solidFill>
                <a:ea typeface="微软雅黑" panose="020B0503020204020204" charset="-122"/>
                <a:cs typeface="微软雅黑" panose="020B0503020204020204" charset="-122"/>
              </a:rPr>
              <a:t>高于 0.25mm</a:t>
            </a: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铝板下沉，补强外形外偏 0.5mm，深度 = 超出量</a:t>
            </a:r>
            <a:endParaRPr sz="13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</a:t>
            </a:r>
            <a:r>
              <a:rPr sz="1300" b="1">
                <a:solidFill>
                  <a:srgbClr val="92D050"/>
                </a:solidFill>
                <a:ea typeface="微软雅黑" panose="020B0503020204020204" charset="-122"/>
                <a:cs typeface="微软雅黑" panose="020B0503020204020204" charset="-122"/>
              </a:rPr>
              <a:t>低于 0.25mm</a:t>
            </a: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做凸台，补强外形外偏 0.2mm，高度 = 不足量</a:t>
            </a:r>
            <a:endParaRPr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</a:t>
            </a:r>
            <a:r>
              <a:rPr sz="1300" b="1">
                <a:solidFill>
                  <a:srgbClr val="0070C0"/>
                </a:solidFill>
                <a:ea typeface="微软雅黑" panose="020B0503020204020204" charset="-122"/>
                <a:cs typeface="微软雅黑" panose="020B0503020204020204" charset="-122"/>
              </a:rPr>
              <a:t>非贴件区</a:t>
            </a: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按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背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面补强外偏 1.5mm 避位；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深度补强厚度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+0.1mm</a:t>
            </a:r>
            <a:endParaRPr lang="en-US" altLang="zh-CN" sz="13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lang="en-US" altLang="zh-CN"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                   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 2.</a:t>
            </a:r>
            <a:r>
              <a:rPr lang="zh-CN" altLang="en-US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贴件面补强区靠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FPC</a:t>
            </a:r>
            <a:r>
              <a:rPr lang="zh-CN" altLang="en-US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内侧避位至少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2mm</a:t>
            </a:r>
            <a:r>
              <a:rPr lang="zh-CN" altLang="en-US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以上</a:t>
            </a:r>
            <a:endParaRPr lang="en-US" altLang="zh-CN" sz="13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所有尖角 ；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干涉图形修剪后再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倒角，相交图形均需圆角过渡</a:t>
            </a:r>
            <a:endParaRPr lang="zh-CN"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263640" y="1371600"/>
            <a:ext cx="5349240" cy="4343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92240" y="1481328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SUS136 钢片：开窗 + 避位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629400" y="1847088"/>
            <a:ext cx="4526280" cy="2834640"/>
          </a:xfrm>
          <a:prstGeom prst="roundRect">
            <a:avLst>
              <a:gd name="adj" fmla="val 2000"/>
            </a:avLst>
          </a:prstGeom>
          <a:solidFill>
            <a:srgbClr val="FBF4D8"/>
          </a:solidFill>
          <a:ln w="19050">
            <a:solidFill>
              <a:srgbClr val="D9C3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146290" y="250761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17080" y="259905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561320" y="2148840"/>
            <a:ext cx="182880" cy="18288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561320" y="4160520"/>
            <a:ext cx="182880" cy="18288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03720" y="4160520"/>
            <a:ext cx="182880" cy="18288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12680" y="4370832"/>
            <a:ext cx="12801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4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</a:rPr>
              <a:t>光学点开窗</a:t>
            </a:r>
            <a:endParaRPr sz="94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45275" y="4739640"/>
            <a:ext cx="4747260" cy="8686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  <a:defRPr sz="86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贴件区按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正</a:t>
            </a:r>
            <a:r>
              <a:rPr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面补强外偏 1.5mm 避位；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需保证压住贴件区域</a:t>
            </a:r>
            <a:endParaRPr sz="13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6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</a:rPr>
              <a:t>非贴件区域非必要不要开窗</a:t>
            </a:r>
            <a:endParaRPr lang="zh-CN"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6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•  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开窗过多时不要留细节点，节点宽度应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≥1.5mm</a:t>
            </a:r>
            <a:endParaRPr lang="zh-CN"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6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3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•  </a:t>
            </a:r>
            <a:r>
              <a:rPr 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钢片盖板为激光镭切，注意开口毛刺清洁以免造成</a:t>
            </a:r>
            <a:r>
              <a:rPr lang="en-US" altLang="zh-CN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FPC</a:t>
            </a:r>
            <a:r>
              <a:rPr lang="zh-CN" altLang="en-US" sz="1300">
                <a:solidFill>
                  <a:schemeClr val="tx1"/>
                </a:solidFill>
                <a:ea typeface="微软雅黑" panose="020B0503020204020204" charset="-122"/>
                <a:cs typeface="微软雅黑" panose="020B0503020204020204" charset="-122"/>
                <a:sym typeface="+mn-ea"/>
              </a:rPr>
              <a:t>压伤</a:t>
            </a:r>
            <a:endParaRPr lang="zh-CN"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60">
                <a:solidFill>
                  <a:srgbClr val="6B7C8F"/>
                </a:solidFill>
                <a:latin typeface="微软雅黑" panose="020B0503020204020204" charset="-122"/>
              </a:defRPr>
            </a:pPr>
            <a:endParaRPr lang="zh-CN" sz="1300">
              <a:solidFill>
                <a:schemeClr val="tx1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48640" y="5833745"/>
            <a:ext cx="11064240" cy="542925"/>
          </a:xfrm>
          <a:prstGeom prst="roundRect">
            <a:avLst>
              <a:gd name="adj" fmla="val 12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1505" y="5980430"/>
            <a:ext cx="10946765" cy="2311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45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当贴件面的补强处于</a:t>
            </a:r>
            <a:r>
              <a:rPr lang="en-US" altLang="zh-CN" sz="145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</a:t>
            </a:r>
            <a:r>
              <a:rPr lang="zh-CN" altLang="en-US" sz="145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中间时，在不影响贴件区需最大化避位，必要时按刮刀方向旋转</a:t>
            </a:r>
            <a:r>
              <a:rPr lang="en-US" altLang="zh-CN" sz="145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</a:t>
            </a:r>
            <a:r>
              <a:rPr lang="zh-CN" altLang="en-US" sz="145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摆放角度设计，避开同一直线高低差影响。</a:t>
            </a:r>
            <a:endParaRPr lang="zh-CN" altLang="en-US" sz="145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val 26"/>
          <p:cNvSpPr/>
          <p:nvPr/>
        </p:nvSpPr>
        <p:spPr>
          <a:xfrm>
            <a:off x="6903720" y="2181860"/>
            <a:ext cx="182880" cy="18288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ounded Rectangle 22"/>
          <p:cNvSpPr/>
          <p:nvPr/>
        </p:nvSpPr>
        <p:spPr>
          <a:xfrm>
            <a:off x="7151370" y="301053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7122160" y="310197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Rounded Rectangle 22"/>
          <p:cNvSpPr/>
          <p:nvPr/>
        </p:nvSpPr>
        <p:spPr>
          <a:xfrm>
            <a:off x="7151370" y="351853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7122160" y="360997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22"/>
          <p:cNvSpPr/>
          <p:nvPr/>
        </p:nvSpPr>
        <p:spPr>
          <a:xfrm>
            <a:off x="8898890" y="251269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8869680" y="260413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Rounded Rectangle 22"/>
          <p:cNvSpPr/>
          <p:nvPr/>
        </p:nvSpPr>
        <p:spPr>
          <a:xfrm>
            <a:off x="8903970" y="301561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8874760" y="310705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22"/>
          <p:cNvSpPr/>
          <p:nvPr/>
        </p:nvSpPr>
        <p:spPr>
          <a:xfrm>
            <a:off x="8903970" y="3523615"/>
            <a:ext cx="1616710" cy="41211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24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760" y="3615055"/>
            <a:ext cx="1783080" cy="2787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贴件区/补强避位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锡膏选型：先定合金，再定粉径，最后定助焊剂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1353312"/>
            <a:ext cx="4114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选型四步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>
            <p:custDataLst>
              <p:tags r:id="rId1"/>
            </p:custDataLst>
          </p:nvPr>
        </p:nvSpPr>
        <p:spPr>
          <a:xfrm>
            <a:off x="548640" y="1664208"/>
            <a:ext cx="507492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548640" y="1664208"/>
            <a:ext cx="73152" cy="786384"/>
          </a:xfrm>
          <a:prstGeom prst="rect">
            <a:avLst/>
          </a:prstGeom>
          <a:solidFill>
            <a:srgbClr val="0B1F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731520" y="1773936"/>
            <a:ext cx="365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1143000" y="1746504"/>
            <a:ext cx="658368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合金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>
            <p:custDataLst>
              <p:tags r:id="rId5"/>
            </p:custDataLst>
          </p:nvPr>
        </p:nvSpPr>
        <p:spPr>
          <a:xfrm>
            <a:off x="1161542" y="2116074"/>
            <a:ext cx="361188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SAC305 默认；SnBi 低温；SAC0307 成本/热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Down Arrow 11"/>
          <p:cNvSpPr/>
          <p:nvPr>
            <p:custDataLst>
              <p:tags r:id="rId6"/>
            </p:custDataLst>
          </p:nvPr>
        </p:nvSpPr>
        <p:spPr>
          <a:xfrm>
            <a:off x="2761488" y="2468880"/>
            <a:ext cx="182880" cy="109728"/>
          </a:xfrm>
          <a:prstGeom prst="downArrow">
            <a:avLst/>
          </a:prstGeom>
          <a:solidFill>
            <a:srgbClr val="9AA8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>
            <p:custDataLst>
              <p:tags r:id="rId7"/>
            </p:custDataLst>
          </p:nvPr>
        </p:nvSpPr>
        <p:spPr>
          <a:xfrm>
            <a:off x="548640" y="2596896"/>
            <a:ext cx="507492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angle 13"/>
          <p:cNvSpPr/>
          <p:nvPr>
            <p:custDataLst>
              <p:tags r:id="rId8"/>
            </p:custDataLst>
          </p:nvPr>
        </p:nvSpPr>
        <p:spPr>
          <a:xfrm>
            <a:off x="548640" y="2596896"/>
            <a:ext cx="73152" cy="786384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9"/>
            </p:custDataLst>
          </p:nvPr>
        </p:nvSpPr>
        <p:spPr>
          <a:xfrm>
            <a:off x="731520" y="2706624"/>
            <a:ext cx="365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10"/>
            </p:custDataLst>
          </p:nvPr>
        </p:nvSpPr>
        <p:spPr>
          <a:xfrm>
            <a:off x="1143000" y="2679191"/>
            <a:ext cx="658368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粉径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1"/>
            </p:custDataLst>
          </p:nvPr>
        </p:nvSpPr>
        <p:spPr>
          <a:xfrm>
            <a:off x="1161542" y="3008121"/>
            <a:ext cx="361188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按最小开孔/pitch 选 Type 4/5/6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Down Arrow 17"/>
          <p:cNvSpPr/>
          <p:nvPr>
            <p:custDataLst>
              <p:tags r:id="rId12"/>
            </p:custDataLst>
          </p:nvPr>
        </p:nvSpPr>
        <p:spPr>
          <a:xfrm>
            <a:off x="2761488" y="3401568"/>
            <a:ext cx="182880" cy="109728"/>
          </a:xfrm>
          <a:prstGeom prst="downArrow">
            <a:avLst/>
          </a:prstGeom>
          <a:solidFill>
            <a:srgbClr val="9AA8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>
            <p:custDataLst>
              <p:tags r:id="rId13"/>
            </p:custDataLst>
          </p:nvPr>
        </p:nvSpPr>
        <p:spPr>
          <a:xfrm>
            <a:off x="548640" y="3529584"/>
            <a:ext cx="507492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angle 19"/>
          <p:cNvSpPr/>
          <p:nvPr>
            <p:custDataLst>
              <p:tags r:id="rId14"/>
            </p:custDataLst>
          </p:nvPr>
        </p:nvSpPr>
        <p:spPr>
          <a:xfrm>
            <a:off x="548640" y="3529584"/>
            <a:ext cx="73152" cy="786384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5"/>
            </p:custDataLst>
          </p:nvPr>
        </p:nvSpPr>
        <p:spPr>
          <a:xfrm>
            <a:off x="731520" y="3639312"/>
            <a:ext cx="365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6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16"/>
            </p:custDataLst>
          </p:nvPr>
        </p:nvSpPr>
        <p:spPr>
          <a:xfrm>
            <a:off x="1143000" y="3611880"/>
            <a:ext cx="658368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助焊剂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17"/>
            </p:custDataLst>
          </p:nvPr>
        </p:nvSpPr>
        <p:spPr>
          <a:xfrm>
            <a:off x="1161542" y="3940810"/>
            <a:ext cx="361188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</a:rPr>
              <a:t>免清洗、无卤、低空洞、抗塌陷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Down Arrow 23"/>
          <p:cNvSpPr/>
          <p:nvPr>
            <p:custDataLst>
              <p:tags r:id="rId18"/>
            </p:custDataLst>
          </p:nvPr>
        </p:nvSpPr>
        <p:spPr>
          <a:xfrm>
            <a:off x="2761488" y="4334256"/>
            <a:ext cx="182880" cy="109728"/>
          </a:xfrm>
          <a:prstGeom prst="downArrow">
            <a:avLst/>
          </a:prstGeom>
          <a:solidFill>
            <a:srgbClr val="9AA8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>
            <p:custDataLst>
              <p:tags r:id="rId19"/>
            </p:custDataLst>
          </p:nvPr>
        </p:nvSpPr>
        <p:spPr>
          <a:xfrm>
            <a:off x="548640" y="4462272"/>
            <a:ext cx="507492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25"/>
          <p:cNvSpPr/>
          <p:nvPr>
            <p:custDataLst>
              <p:tags r:id="rId20"/>
            </p:custDataLst>
          </p:nvPr>
        </p:nvSpPr>
        <p:spPr>
          <a:xfrm>
            <a:off x="548640" y="4462272"/>
            <a:ext cx="73152" cy="786384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21"/>
            </p:custDataLst>
          </p:nvPr>
        </p:nvSpPr>
        <p:spPr>
          <a:xfrm>
            <a:off x="731520" y="4572000"/>
            <a:ext cx="365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2E8B57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1600" b="1" i="0">
              <a:solidFill>
                <a:srgbClr val="2E8B5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>
            <p:custDataLst>
              <p:tags r:id="rId22"/>
            </p:custDataLst>
          </p:nvPr>
        </p:nvSpPr>
        <p:spPr>
          <a:xfrm>
            <a:off x="1143000" y="4544568"/>
            <a:ext cx="658368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验证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>
            <p:custDataLst>
              <p:tags r:id="rId23"/>
            </p:custDataLst>
          </p:nvPr>
        </p:nvSpPr>
        <p:spPr>
          <a:xfrm>
            <a:off x="1161542" y="4873498"/>
            <a:ext cx="361188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黏度、金属含量、工作寿命、DOE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89320" y="1417320"/>
          <a:ext cx="557784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"/>
                <a:gridCol w="1325880"/>
                <a:gridCol w="3291840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Type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粒径（μm）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典型适用</a:t>
                      </a:r>
                      <a:endParaRPr sz="14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Type </a:t>
                      </a:r>
                      <a:r>
                        <a:rPr lang="en-US"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45–75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≥0.5mm pitch / 大焊盘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Type </a:t>
                      </a:r>
                      <a:r>
                        <a:rPr lang="en-US"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20–38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0.4–0.5mm pitch，通用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Type </a:t>
                      </a:r>
                      <a:r>
                        <a:rPr lang="en-US"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15–25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0.3–0.4mm pitch，细间距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Type </a:t>
                      </a:r>
                      <a:r>
                        <a:rPr lang="en-US"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5–15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&lt;0.3mm / 超细开孔</a:t>
                      </a:r>
                      <a:endParaRPr sz="140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989320" y="4198112"/>
            <a:ext cx="1828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合金选择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989320" y="4490720"/>
            <a:ext cx="1755648" cy="713232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80759" y="4554728"/>
            <a:ext cx="1554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</a:rPr>
              <a:t>SAC305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80759" y="4783328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08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默认，217–220°C</a:t>
            </a:r>
            <a:endParaRPr sz="108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863840" y="4490720"/>
            <a:ext cx="1755648" cy="713232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55279" y="4554728"/>
            <a:ext cx="1554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</a:rPr>
              <a:t>SnBi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55280" y="4783455"/>
            <a:ext cx="171323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08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低温 138°C，客户允许才用</a:t>
            </a:r>
            <a:endParaRPr sz="108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9738359" y="4490720"/>
            <a:ext cx="1755648" cy="713232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29799" y="4554728"/>
            <a:ext cx="1554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</a:rPr>
              <a:t>SAC0307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29799" y="4783328"/>
            <a:ext cx="15544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08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成本/热平衡</a:t>
            </a:r>
            <a:endParaRPr sz="108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48640" y="5394960"/>
            <a:ext cx="11018520" cy="658368"/>
          </a:xfrm>
          <a:prstGeom prst="roundRect">
            <a:avLst>
              <a:gd name="adj" fmla="val 8000"/>
            </a:avLst>
          </a:prstGeom>
          <a:solidFill>
            <a:srgbClr val="007A7A"/>
          </a:solidFill>
          <a:ln w="12700">
            <a:solidFill>
              <a:srgbClr val="007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7240" y="5477256"/>
            <a:ext cx="1056132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默认建议：SAC305 Type 4/5，免清洗无卤，金属含量 88–89%，黏度 160–220 Pa·s；≤0.3mm pitch 选 Type 5/6；SnBi 仅在客户允许时使用。</a:t>
            </a:r>
            <a:endParaRPr sz="1400" b="1" i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" name="Rounded Rectangle 19"/>
          <p:cNvSpPr/>
          <p:nvPr/>
        </p:nvSpPr>
        <p:spPr>
          <a:xfrm>
            <a:off x="6061075" y="1541145"/>
            <a:ext cx="5349240" cy="384492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磁铁排布要“均匀压平”，但不能干扰器件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48640" y="1869440"/>
            <a:ext cx="73152" cy="201168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944" y="177800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磁铁五条</a:t>
            </a:r>
            <a:r>
              <a:rPr lang="zh-CN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要点</a:t>
            </a:r>
            <a:endParaRPr lang="zh-CN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>
            <p:custDataLst>
              <p:tags r:id="rId1"/>
            </p:custDataLst>
          </p:nvPr>
        </p:nvSpPr>
        <p:spPr>
          <a:xfrm>
            <a:off x="695198" y="2249678"/>
            <a:ext cx="34747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1024382" y="2272030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排布范围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2002789" y="227203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磁铁必须在磁性钢片图形内，不能超出钢片。</a:t>
            </a:r>
            <a:endParaRPr sz="12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>
            <p:custDataLst>
              <p:tags r:id="rId4"/>
            </p:custDataLst>
          </p:nvPr>
        </p:nvSpPr>
        <p:spPr>
          <a:xfrm>
            <a:off x="695198" y="3026918"/>
            <a:ext cx="34747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5"/>
            </p:custDataLst>
          </p:nvPr>
        </p:nvSpPr>
        <p:spPr>
          <a:xfrm>
            <a:off x="1024382" y="3049270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间距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6"/>
            </p:custDataLst>
          </p:nvPr>
        </p:nvSpPr>
        <p:spPr>
          <a:xfrm>
            <a:off x="2002789" y="304927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相邻磁铁圆心距 2</a:t>
            </a:r>
            <a:r>
              <a:rPr lang="en-US"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mm；</a:t>
            </a:r>
            <a:r>
              <a:rPr lang="zh-CN"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排布数量取决于钢片材质</a:t>
            </a:r>
            <a:endParaRPr lang="zh-CN" sz="12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695198" y="3804158"/>
            <a:ext cx="34747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1024382" y="3826510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安全距离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2002789" y="382651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∅5mm：12.5mm；∅3mm：6.5mm；∅2mm：4.5mm（</a:t>
            </a:r>
            <a:r>
              <a:rPr lang="zh-CN"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磁铁圆心</a:t>
            </a:r>
            <a:r>
              <a:rPr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到器件边/LPI 开口）。</a:t>
            </a:r>
            <a:endParaRPr sz="12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0"/>
            </p:custDataLst>
          </p:nvPr>
        </p:nvSpPr>
        <p:spPr>
          <a:xfrm>
            <a:off x="695198" y="4581398"/>
            <a:ext cx="34747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11"/>
            </p:custDataLst>
          </p:nvPr>
        </p:nvSpPr>
        <p:spPr>
          <a:xfrm>
            <a:off x="1024382" y="4603750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埋入</a:t>
            </a:r>
            <a:r>
              <a:rPr lang="zh-CN"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距离</a:t>
            </a:r>
            <a:endParaRPr lang="zh-CN"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2"/>
            </p:custDataLst>
          </p:nvPr>
        </p:nvSpPr>
        <p:spPr>
          <a:xfrm>
            <a:off x="2002789" y="460375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距表面</a:t>
            </a:r>
            <a:r>
              <a:rPr lang="en-US" altLang="zh-CN" sz="12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0.4mm~0.5mm</a:t>
            </a:r>
            <a:endParaRPr lang="en-US" altLang="zh-CN" sz="12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13"/>
            </p:custDataLst>
          </p:nvPr>
        </p:nvSpPr>
        <p:spPr>
          <a:xfrm>
            <a:off x="695198" y="5358638"/>
            <a:ext cx="34747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16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4"/>
            </p:custDataLst>
          </p:nvPr>
        </p:nvSpPr>
        <p:spPr>
          <a:xfrm>
            <a:off x="1024382" y="5380990"/>
            <a:ext cx="960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磁铁</a:t>
            </a:r>
            <a:r>
              <a:rPr lang="zh-CN"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选型</a:t>
            </a:r>
            <a:endParaRPr lang="zh-CN"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15"/>
            </p:custDataLst>
          </p:nvPr>
        </p:nvSpPr>
        <p:spPr>
          <a:xfrm>
            <a:off x="2002789" y="538099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>
                <a:solidFill>
                  <a:srgbClr val="0B2A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钐钴 SmCo（耐 350 ℃）/ 铝镍钴（450 ℃）</a:t>
            </a:r>
            <a:endParaRPr lang="zh-CN" sz="1200" i="0">
              <a:solidFill>
                <a:srgbClr val="0B2A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63945" y="1879600"/>
            <a:ext cx="2423160" cy="256032"/>
          </a:xfrm>
          <a:prstGeom prst="roundRect">
            <a:avLst>
              <a:gd name="adj" fmla="val 25000"/>
            </a:avLst>
          </a:prstGeom>
          <a:solidFill>
            <a:srgbClr val="00A6A6"/>
          </a:solidFill>
          <a:ln w="1270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∅5×2mm / 2</a:t>
            </a:r>
            <a:r>
              <a:rPr lang="en-US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 </a:t>
            </a:r>
            <a:r>
              <a:rPr 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圆心</a:t>
            </a: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815705" y="1879600"/>
            <a:ext cx="2514600" cy="256032"/>
          </a:xfrm>
          <a:prstGeom prst="roundRect">
            <a:avLst>
              <a:gd name="adj" fmla="val 25000"/>
            </a:avLst>
          </a:prstGeom>
          <a:solidFill>
            <a:srgbClr val="D64545"/>
          </a:solidFill>
          <a:ln w="12700">
            <a:solidFill>
              <a:srgbClr val="D64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磁铁远离器件</a:t>
            </a:r>
            <a:r>
              <a:rPr 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＞</a:t>
            </a:r>
            <a:r>
              <a:rPr lang="en-US" alt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en-US" altLang="zh-CN"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</a:t>
            </a:r>
            <a:endParaRPr lang="en-US" altLang="zh-CN"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41745" y="2254250"/>
            <a:ext cx="4685665" cy="2926715"/>
          </a:xfrm>
          <a:prstGeom prst="rect">
            <a:avLst/>
          </a:prstGeom>
        </p:spPr>
      </p:pic>
      <p:sp>
        <p:nvSpPr>
          <p:cNvPr id="103" name="Rectangle 8"/>
          <p:cNvSpPr/>
          <p:nvPr/>
        </p:nvSpPr>
        <p:spPr>
          <a:xfrm>
            <a:off x="6055995" y="5621020"/>
            <a:ext cx="5584190" cy="409575"/>
          </a:xfrm>
          <a:prstGeom prst="rect">
            <a:avLst/>
          </a:prstGeom>
          <a:solidFill>
            <a:srgbClr val="A8B3B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Rectangle 9"/>
          <p:cNvSpPr/>
          <p:nvPr/>
        </p:nvSpPr>
        <p:spPr>
          <a:xfrm>
            <a:off x="6756400" y="565023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Rectangle 10"/>
          <p:cNvSpPr/>
          <p:nvPr/>
        </p:nvSpPr>
        <p:spPr>
          <a:xfrm>
            <a:off x="7487920" y="565023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Rectangle 11"/>
          <p:cNvSpPr/>
          <p:nvPr/>
        </p:nvSpPr>
        <p:spPr>
          <a:xfrm>
            <a:off x="8219440" y="565023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Rectangle 12"/>
          <p:cNvSpPr/>
          <p:nvPr/>
        </p:nvSpPr>
        <p:spPr>
          <a:xfrm>
            <a:off x="8950960" y="565023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Rectangle 13"/>
          <p:cNvSpPr/>
          <p:nvPr/>
        </p:nvSpPr>
        <p:spPr>
          <a:xfrm>
            <a:off x="9682480" y="5650230"/>
            <a:ext cx="316865" cy="146685"/>
          </a:xfrm>
          <a:prstGeom prst="rect">
            <a:avLst/>
          </a:prstGeom>
          <a:solidFill>
            <a:srgbClr val="D64545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TextBox 41"/>
          <p:cNvSpPr txBox="1"/>
          <p:nvPr/>
        </p:nvSpPr>
        <p:spPr>
          <a:xfrm>
            <a:off x="7235824" y="5821807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08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∅5×2mm 耐高温磁铁，嵌在铝板背面</a:t>
            </a:r>
            <a:endParaRPr sz="108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8" name="TextBox 39"/>
          <p:cNvSpPr txBox="1"/>
          <p:nvPr/>
        </p:nvSpPr>
        <p:spPr>
          <a:xfrm>
            <a:off x="10688955" y="5734685"/>
            <a:ext cx="937895" cy="238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mm</a:t>
            </a:r>
            <a:r>
              <a:rPr lang="zh-CN" sz="12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铝合金</a:t>
            </a:r>
            <a:endParaRPr lang="zh-CN" sz="1200" b="1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6135370" y="5734685"/>
            <a:ext cx="640715" cy="238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altLang="en-US" sz="1400" b="1" i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charset="-122"/>
                <a:ea typeface="微软雅黑" panose="020B0503020204020204" charset="-122"/>
              </a:rPr>
              <a:t>剖面图</a:t>
            </a:r>
            <a:endParaRPr lang="zh-CN" altLang="en-US" sz="1400" b="1" i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锡膏</a:t>
            </a: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使用管理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02920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463040"/>
            <a:ext cx="1764792" cy="54864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4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648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冷藏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2648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2–10°C，密封，FIFO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59152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59152" y="1463040"/>
            <a:ext cx="1764792" cy="54864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68880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4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8880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回温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68880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2–4h，整罐回温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215383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15383" y="1463040"/>
            <a:ext cx="1764792" cy="54864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25112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4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5112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搅拌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25112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1–3min，不高速剪切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71616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71616" y="1463040"/>
            <a:ext cx="1764792" cy="54864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81344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14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81344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上线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81344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8h 工作寿命，记录开罐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927848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927848" y="1463040"/>
            <a:ext cx="1764792" cy="54864"/>
          </a:xfrm>
          <a:prstGeom prst="rect">
            <a:avLst/>
          </a:prstGeom>
          <a:solidFill>
            <a:srgbClr val="00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37575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A6A6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1400" b="1" i="0">
              <a:solidFill>
                <a:srgbClr val="00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37575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环境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37575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20–25°C / 40–60%RH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784080" y="1463040"/>
            <a:ext cx="1764792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784080" y="1463040"/>
            <a:ext cx="1764792" cy="54864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893807" y="1609344"/>
            <a:ext cx="347472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sz="14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893807" y="1865376"/>
            <a:ext cx="1508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回收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893807" y="2194560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</a:rPr>
              <a:t>不回混、不加稀释剂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48640" y="3246120"/>
            <a:ext cx="5349240" cy="2423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7240" y="336499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</a:rPr>
              <a:t>三条红线</a:t>
            </a:r>
            <a:endParaRPr sz="16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7240" y="3675887"/>
            <a:ext cx="4800600" cy="17830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未经供应商批准，不加稀释剂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不回混旧膏/新膏，不混批次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不超工作寿命，不在钢网上长时间停置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开罐、回温、上线、回收全部记录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72200" y="3246120"/>
            <a:ext cx="5440680" cy="2423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82512" y="3364992"/>
            <a:ext cx="41148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与锡珠/气泡的关联</a:t>
            </a:r>
            <a:endParaRPr sz="16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82512" y="3675887"/>
            <a:ext cx="4937760" cy="17830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过期/氧化/吸湿：飞溅、锡珠、空洞增大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黏度下降/塌陷：印刷图形不稳，桥连风险上升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回温不足/搅拌过度：助焊剂分离，脱模变差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400"/>
              </a:spcAft>
              <a:defRPr sz="90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4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工作寿命超时：溶剂挥发，填充不足、拉尖</a:t>
            </a:r>
            <a:endParaRPr sz="14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ounded Rectangle 16"/>
          <p:cNvSpPr/>
          <p:nvPr/>
        </p:nvSpPr>
        <p:spPr>
          <a:xfrm>
            <a:off x="968375" y="1123950"/>
            <a:ext cx="3875405" cy="2656840"/>
          </a:xfrm>
          <a:prstGeom prst="roundRect">
            <a:avLst>
              <a:gd name="adj" fmla="val 5000"/>
            </a:avLst>
          </a:prstGeom>
          <a:solidFill>
            <a:srgbClr val="F1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00584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钢网设计：开口设计</a:t>
            </a:r>
            <a:endParaRPr sz="2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8440" y="1480693"/>
            <a:ext cx="2651760" cy="502920"/>
          </a:xfrm>
          <a:prstGeom prst="rect">
            <a:avLst/>
          </a:prstGeom>
          <a:solidFill>
            <a:srgbClr val="C9D4E0"/>
          </a:solidFill>
          <a:ln w="12700">
            <a:solidFill>
              <a:srgbClr val="8FA6B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Rectangle 8"/>
          <p:cNvSpPr/>
          <p:nvPr/>
        </p:nvSpPr>
        <p:spPr>
          <a:xfrm>
            <a:off x="2448560" y="1480693"/>
            <a:ext cx="73152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Rectangle 9"/>
          <p:cNvSpPr/>
          <p:nvPr/>
        </p:nvSpPr>
        <p:spPr>
          <a:xfrm>
            <a:off x="2448560" y="1983613"/>
            <a:ext cx="731520" cy="566928"/>
          </a:xfrm>
          <a:prstGeom prst="rect">
            <a:avLst/>
          </a:prstGeom>
          <a:solidFill>
            <a:srgbClr val="0E8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1" name="Rectangle 10"/>
          <p:cNvSpPr/>
          <p:nvPr/>
        </p:nvSpPr>
        <p:spPr>
          <a:xfrm>
            <a:off x="2357119" y="2550541"/>
            <a:ext cx="914400" cy="310896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2" name="TextBox 11"/>
          <p:cNvSpPr txBox="1"/>
          <p:nvPr/>
        </p:nvSpPr>
        <p:spPr>
          <a:xfrm>
            <a:off x="2448560" y="1206373"/>
            <a:ext cx="82296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开口宽 W</a:t>
            </a:r>
            <a:endParaRPr sz="1050" b="1">
              <a:solidFill>
                <a:srgbClr val="0E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9928" y="1608963"/>
            <a:ext cx="109728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厚度 T</a:t>
            </a:r>
            <a:endParaRPr sz="1050" b="1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0080" y="2047621"/>
            <a:ext cx="146304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锡膏转移</a:t>
            </a:r>
            <a:endParaRPr sz="1050" b="1">
              <a:solidFill>
                <a:srgbClr val="0E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2960" y="2577973"/>
            <a:ext cx="128016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B8860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焊盘</a:t>
            </a:r>
            <a:endParaRPr sz="1050" b="1">
              <a:solidFill>
                <a:srgbClr val="B8860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88440" y="2998597"/>
            <a:ext cx="2834640" cy="7188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宽厚比 = W / T &gt; 1.5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面积比 = 开口面积 / 孔壁面积 &gt; 0.66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孔壁面积 = 2×(长+宽)×T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54395" y="3986530"/>
            <a:ext cx="5633085" cy="1463040"/>
            <a:chOff x="9464" y="7119"/>
            <a:chExt cx="8904" cy="2304"/>
          </a:xfrm>
        </p:grpSpPr>
        <p:sp>
          <p:nvSpPr>
            <p:cNvPr id="17" name="Rounded Rectangle 16"/>
            <p:cNvSpPr/>
            <p:nvPr/>
          </p:nvSpPr>
          <p:spPr>
            <a:xfrm>
              <a:off x="9464" y="7119"/>
              <a:ext cx="8904" cy="2304"/>
            </a:xfrm>
            <a:prstGeom prst="roundRect">
              <a:avLst>
                <a:gd name="adj" fmla="val 5000"/>
              </a:avLst>
            </a:prstGeom>
            <a:solidFill>
              <a:srgbClr val="F1F6FA"/>
            </a:solidFill>
            <a:ln w="9525">
              <a:solidFill>
                <a:srgbClr val="D8E2E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838" y="7320"/>
              <a:ext cx="7488" cy="33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400" b="1">
                  <a:solidFill>
                    <a:srgbClr val="0F3B6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阶梯钢网（Step Stencil）</a:t>
              </a:r>
              <a:endParaRPr sz="14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011" y="7839"/>
              <a:ext cx="3168" cy="432"/>
            </a:xfrm>
            <a:prstGeom prst="rect">
              <a:avLst/>
            </a:prstGeom>
            <a:solidFill>
              <a:srgbClr val="C9D4E0"/>
            </a:solidFill>
            <a:ln w="9525">
              <a:solidFill>
                <a:srgbClr val="D8E2E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179" y="7839"/>
              <a:ext cx="3168" cy="605"/>
            </a:xfrm>
            <a:prstGeom prst="rect">
              <a:avLst/>
            </a:prstGeom>
            <a:solidFill>
              <a:srgbClr val="B4C4D6"/>
            </a:solidFill>
            <a:ln w="9525">
              <a:solidFill>
                <a:srgbClr val="D8E2E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011" y="8357"/>
              <a:ext cx="3168" cy="24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000" b="1">
                  <a:solidFill>
                    <a:srgbClr val="0E8C7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细间距区 step-down 减薄</a:t>
              </a:r>
              <a:endParaRPr sz="100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179" y="8530"/>
              <a:ext cx="3168" cy="24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000" b="1">
                  <a:solidFill>
                    <a:srgbClr val="E07B1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大焊盘区 step-up 增厚</a:t>
              </a:r>
              <a:endParaRPr sz="1000" b="1">
                <a:solidFill>
                  <a:srgbClr val="E07B1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838" y="8818"/>
              <a:ext cx="7632" cy="31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sz="1080" b="0">
                  <a:solidFill>
                    <a:srgbClr val="1F293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阶梯高度差 0.025–0.05 mm；阶梯边界 1.5–2.0 mm 内不开孔（防应力开裂）。</a:t>
              </a:r>
              <a:endPara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2" name="Rectangle 11"/>
          <p:cNvSpPr/>
          <p:nvPr/>
        </p:nvSpPr>
        <p:spPr>
          <a:xfrm>
            <a:off x="5899150" y="1132713"/>
            <a:ext cx="5687568" cy="384048"/>
          </a:xfrm>
          <a:prstGeom prst="rect">
            <a:avLst/>
          </a:prstGeom>
          <a:solidFill>
            <a:srgbClr val="0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3" name="TextBox 12"/>
          <p:cNvSpPr txBox="1"/>
          <p:nvPr/>
        </p:nvSpPr>
        <p:spPr>
          <a:xfrm>
            <a:off x="5990590" y="1214247"/>
            <a:ext cx="1591056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钢网厚度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7727950" y="1214247"/>
            <a:ext cx="6096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适用元件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TextBox 14"/>
          <p:cNvSpPr txBox="1"/>
          <p:nvPr/>
        </p:nvSpPr>
        <p:spPr>
          <a:xfrm>
            <a:off x="9940798" y="1214247"/>
            <a:ext cx="3048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Rectangle 15"/>
          <p:cNvSpPr/>
          <p:nvPr/>
        </p:nvSpPr>
        <p:spPr>
          <a:xfrm>
            <a:off x="5899150" y="1498346"/>
            <a:ext cx="568756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7" name="TextBox 16"/>
          <p:cNvSpPr txBox="1"/>
          <p:nvPr/>
        </p:nvSpPr>
        <p:spPr>
          <a:xfrm>
            <a:off x="5990590" y="1625791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0.06–0.08 mm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17"/>
          <p:cNvSpPr txBox="1"/>
          <p:nvPr/>
        </p:nvSpPr>
        <p:spPr>
          <a:xfrm>
            <a:off x="7727950" y="1625791"/>
            <a:ext cx="2066543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01005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TextBox 18"/>
          <p:cNvSpPr txBox="1"/>
          <p:nvPr/>
        </p:nvSpPr>
        <p:spPr>
          <a:xfrm>
            <a:off x="9940798" y="1625791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极薄钢网，防连锡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Rectangle 19"/>
          <p:cNvSpPr/>
          <p:nvPr/>
        </p:nvSpPr>
        <p:spPr>
          <a:xfrm>
            <a:off x="5899150" y="1900682"/>
            <a:ext cx="5687568" cy="402336"/>
          </a:xfrm>
          <a:prstGeom prst="rect">
            <a:avLst/>
          </a:prstGeom>
          <a:solidFill>
            <a:srgbClr val="F2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1" name="TextBox 20"/>
          <p:cNvSpPr txBox="1"/>
          <p:nvPr/>
        </p:nvSpPr>
        <p:spPr>
          <a:xfrm>
            <a:off x="5990590" y="2028127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0.08–0.10 mm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TextBox 21"/>
          <p:cNvSpPr txBox="1"/>
          <p:nvPr/>
        </p:nvSpPr>
        <p:spPr>
          <a:xfrm>
            <a:off x="7727950" y="2028127"/>
            <a:ext cx="2066543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0201 / 0.4 mm pitch 以下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TextBox 22"/>
          <p:cNvSpPr txBox="1"/>
          <p:nvPr/>
        </p:nvSpPr>
        <p:spPr>
          <a:xfrm>
            <a:off x="9940798" y="2028127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细间距主流厚度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Rectangle 23"/>
          <p:cNvSpPr/>
          <p:nvPr/>
        </p:nvSpPr>
        <p:spPr>
          <a:xfrm>
            <a:off x="5899150" y="2303018"/>
            <a:ext cx="568756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5" name="TextBox 24"/>
          <p:cNvSpPr txBox="1"/>
          <p:nvPr/>
        </p:nvSpPr>
        <p:spPr>
          <a:xfrm>
            <a:off x="5990590" y="2430463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0.10–0.12 mm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TextBox 25"/>
          <p:cNvSpPr txBox="1"/>
          <p:nvPr/>
        </p:nvSpPr>
        <p:spPr>
          <a:xfrm>
            <a:off x="7727950" y="2430463"/>
            <a:ext cx="2066543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0402 / 细间距 IC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TextBox 26"/>
          <p:cNvSpPr txBox="1"/>
          <p:nvPr/>
        </p:nvSpPr>
        <p:spPr>
          <a:xfrm>
            <a:off x="9940798" y="2430463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常规与细间距兼顾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Rectangle 27"/>
          <p:cNvSpPr/>
          <p:nvPr/>
        </p:nvSpPr>
        <p:spPr>
          <a:xfrm>
            <a:off x="5899150" y="2705354"/>
            <a:ext cx="5687568" cy="402336"/>
          </a:xfrm>
          <a:prstGeom prst="rect">
            <a:avLst/>
          </a:prstGeom>
          <a:solidFill>
            <a:srgbClr val="F2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9" name="TextBox 28"/>
          <p:cNvSpPr txBox="1"/>
          <p:nvPr/>
        </p:nvSpPr>
        <p:spPr>
          <a:xfrm>
            <a:off x="5990590" y="2832798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0.12–0.15 mm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TextBox 29"/>
          <p:cNvSpPr txBox="1"/>
          <p:nvPr/>
        </p:nvSpPr>
        <p:spPr>
          <a:xfrm>
            <a:off x="7727950" y="2832798"/>
            <a:ext cx="2066543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0603 以上 / 大焊盘功率件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" name="TextBox 30"/>
          <p:cNvSpPr txBox="1"/>
          <p:nvPr/>
        </p:nvSpPr>
        <p:spPr>
          <a:xfrm>
            <a:off x="9940798" y="2832798"/>
            <a:ext cx="159105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保证锡膏量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2" name="Picture 7" descr="fit_09_stencil_5.6x3.7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375" y="3976370"/>
            <a:ext cx="3891280" cy="25996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</a:rPr>
              <a:t>印刷参数：把锡膏“填满、刮净、脱干净”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50749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/>
                <a:gridCol w="31089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参数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起始建议</a:t>
                      </a:r>
                      <a:r>
                        <a:rPr lang="zh-CN"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（按自己厂内实际情况调整）</a:t>
                      </a:r>
                      <a:endParaRPr lang="zh-CN"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0B1F3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刮刀角度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45–60°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压力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5–10 kg / 300mm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印刷速度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20–80 mm/s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分离速度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1–5 mm/s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印刷间隙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0–0.5 mm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清洗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20" b="0">
                          <a:solidFill>
                            <a:srgbClr val="0B1F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5–10 片/次</a:t>
                      </a:r>
                      <a:endParaRPr sz="1020" b="0">
                        <a:solidFill>
                          <a:srgbClr val="0B1F3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4008" marR="64008" marT="27432" marB="27432" anchor="ctr">
                    <a:solidFill>
                      <a:srgbClr val="EEF2F5"/>
                    </a:solidFill>
                  </a:tcPr>
                </a:tc>
              </a:tr>
            </a:tbl>
          </a:graphicData>
        </a:graphic>
      </p:graphicFrame>
      <p:sp>
        <p:nvSpPr>
          <p:cNvPr id="22" name="Rounded Rectangle 21"/>
          <p:cNvSpPr/>
          <p:nvPr/>
        </p:nvSpPr>
        <p:spPr>
          <a:xfrm>
            <a:off x="548640" y="5001895"/>
            <a:ext cx="352044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8640" y="5001895"/>
            <a:ext cx="73152" cy="749808"/>
          </a:xfrm>
          <a:prstGeom prst="rect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3232" y="5084191"/>
            <a:ext cx="9144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</a:rPr>
              <a:t>压力过大</a:t>
            </a:r>
            <a:endParaRPr sz="14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0249" y="5404231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锡膏挤到钢网背面 → 锡珠/桥连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251959" y="5001895"/>
            <a:ext cx="352044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1959" y="5001895"/>
            <a:ext cx="73152" cy="749808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16551" y="5084191"/>
            <a:ext cx="9144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0A100"/>
                </a:solidFill>
                <a:latin typeface="微软雅黑" panose="020B0503020204020204" charset="-122"/>
                <a:ea typeface="微软雅黑" panose="020B0503020204020204" charset="-122"/>
              </a:rPr>
              <a:t>速度过快</a:t>
            </a:r>
            <a:endParaRPr sz="1400" b="1" i="0">
              <a:solidFill>
                <a:srgbClr val="E0A1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33570" y="5404231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填充不足 → 少锡/空洞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955279" y="5001895"/>
            <a:ext cx="3520440" cy="7498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955279" y="5001895"/>
            <a:ext cx="73152" cy="749808"/>
          </a:xfrm>
          <a:prstGeom prst="rect">
            <a:avLst/>
          </a:prstGeom>
          <a:solidFill>
            <a:srgbClr val="C8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19871" y="5084191"/>
            <a:ext cx="9144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87533"/>
                </a:solidFill>
                <a:latin typeface="微软雅黑" panose="020B0503020204020204" charset="-122"/>
                <a:ea typeface="微软雅黑" panose="020B0503020204020204" charset="-122"/>
              </a:rPr>
              <a:t>分离过快</a:t>
            </a:r>
            <a:endParaRPr sz="1400" b="1" i="0">
              <a:solidFill>
                <a:srgbClr val="C875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36889" y="5404231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拉尖/带膏 → 锡珠/图形破损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5545" y="1417320"/>
            <a:ext cx="5210810" cy="3171825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548640" y="5937250"/>
            <a:ext cx="10927715" cy="438785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1520" y="6036691"/>
            <a:ext cx="106527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zh-CN" sz="1200" b="1" i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刮刀类型：钢刮刀和胶刮刀，两种刮刀都有自己的使用场景，无特殊情况一般装钢刮刀。</a:t>
            </a:r>
            <a:endParaRPr lang="zh-CN" sz="1200" b="1" i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66928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SPI：3D 锡膏检测与闭环反馈</a:t>
            </a:r>
            <a:endParaRPr sz="24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928" y="1115568"/>
            <a:ext cx="1106424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把印刷缺陷拦在贴件之前</a:t>
            </a:r>
            <a:endParaRPr sz="12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6928" y="4937760"/>
            <a:ext cx="5394960" cy="987552"/>
          </a:xfrm>
          <a:prstGeom prst="roundRect">
            <a:avLst>
              <a:gd name="adj" fmla="val 5000"/>
            </a:avLst>
          </a:prstGeom>
          <a:solidFill>
            <a:srgbClr val="0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TextBox 9"/>
          <p:cNvSpPr txBox="1"/>
          <p:nvPr/>
        </p:nvSpPr>
        <p:spPr>
          <a:xfrm>
            <a:off x="804672" y="5047488"/>
            <a:ext cx="484632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9FE3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为什么用 3D</a:t>
            </a:r>
            <a:endParaRPr sz="1400" b="1">
              <a:solidFill>
                <a:srgbClr val="9FE3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672" y="5340096"/>
            <a:ext cx="4846320" cy="412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2D 只能看「印没印偏」；3D 重构锡膏三维形貌，能量出体积与高度——</a:t>
            </a:r>
            <a:endParaRPr sz="1100" b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22000"/>
              </a:lnSpc>
            </a:pPr>
            <a:r>
              <a:rPr sz="1100" b="0">
                <a:solidFill>
                  <a:srgbClr val="C6D3E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少锡 20% 但位置正常的缺陷只有 3D 抓得到。</a:t>
            </a:r>
            <a:endParaRPr sz="1100" b="0">
              <a:solidFill>
                <a:srgbClr val="C6D3E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>
            <p:custDataLst>
              <p:tags r:id="rId1"/>
            </p:custDataLst>
          </p:nvPr>
        </p:nvSpPr>
        <p:spPr>
          <a:xfrm>
            <a:off x="6172200" y="1527048"/>
            <a:ext cx="5458968" cy="8229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ectangle 12"/>
          <p:cNvSpPr/>
          <p:nvPr>
            <p:custDataLst>
              <p:tags r:id="rId2"/>
            </p:custDataLst>
          </p:nvPr>
        </p:nvSpPr>
        <p:spPr>
          <a:xfrm>
            <a:off x="6172200" y="1527048"/>
            <a:ext cx="59436" cy="822960"/>
          </a:xfrm>
          <a:prstGeom prst="rect">
            <a:avLst/>
          </a:prstGeom>
          <a:solidFill>
            <a:srgbClr val="0E8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>
            <p:custDataLst>
              <p:tags r:id="rId3"/>
            </p:custDataLst>
          </p:nvPr>
        </p:nvSpPr>
        <p:spPr>
          <a:xfrm>
            <a:off x="6409944" y="1627632"/>
            <a:ext cx="155448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量测项</a:t>
            </a:r>
            <a:endParaRPr sz="1200" b="1">
              <a:solidFill>
                <a:srgbClr val="0E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>
            <p:custDataLst>
              <p:tags r:id="rId4"/>
            </p:custDataLst>
          </p:nvPr>
        </p:nvSpPr>
        <p:spPr>
          <a:xfrm>
            <a:off x="6419341" y="1943608"/>
            <a:ext cx="3474720" cy="2209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 / 高度 / 面积 / X-Y 偏移 / 桥连 / 形状异常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>
            <p:custDataLst>
              <p:tags r:id="rId5"/>
            </p:custDataLst>
          </p:nvPr>
        </p:nvSpPr>
        <p:spPr>
          <a:xfrm>
            <a:off x="6172200" y="2459736"/>
            <a:ext cx="5458968" cy="8229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7" name="Rectangle 16"/>
          <p:cNvSpPr/>
          <p:nvPr>
            <p:custDataLst>
              <p:tags r:id="rId6"/>
            </p:custDataLst>
          </p:nvPr>
        </p:nvSpPr>
        <p:spPr>
          <a:xfrm>
            <a:off x="6172200" y="2459736"/>
            <a:ext cx="59436" cy="822960"/>
          </a:xfrm>
          <a:prstGeom prst="rect">
            <a:avLst/>
          </a:prstGeom>
          <a:solidFill>
            <a:srgbClr val="0E8C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TextBox 17"/>
          <p:cNvSpPr txBox="1"/>
          <p:nvPr>
            <p:custDataLst>
              <p:tags r:id="rId7"/>
            </p:custDataLst>
          </p:nvPr>
        </p:nvSpPr>
        <p:spPr>
          <a:xfrm>
            <a:off x="6409944" y="2560320"/>
            <a:ext cx="155448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E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判据</a:t>
            </a:r>
            <a:endParaRPr sz="1200" b="1">
              <a:solidFill>
                <a:srgbClr val="0E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8"/>
            </p:custDataLst>
          </p:nvPr>
        </p:nvSpPr>
        <p:spPr>
          <a:xfrm>
            <a:off x="6419341" y="2765806"/>
            <a:ext cx="3474720" cy="441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 ±10–15%（按元件）；桥连 100% 拦截；偏移超 1/3 焊盘判 NG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>
            <p:custDataLst>
              <p:tags r:id="rId9"/>
            </p:custDataLst>
          </p:nvPr>
        </p:nvSpPr>
        <p:spPr>
          <a:xfrm>
            <a:off x="6172200" y="3392424"/>
            <a:ext cx="5458968" cy="8229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1" name="Rectangle 20"/>
          <p:cNvSpPr/>
          <p:nvPr>
            <p:custDataLst>
              <p:tags r:id="rId10"/>
            </p:custDataLst>
          </p:nvPr>
        </p:nvSpPr>
        <p:spPr>
          <a:xfrm>
            <a:off x="6172200" y="3392424"/>
            <a:ext cx="59436" cy="822960"/>
          </a:xfrm>
          <a:prstGeom prst="rect">
            <a:avLst/>
          </a:prstGeom>
          <a:solidFill>
            <a:srgbClr val="E07B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2" name="TextBox 21"/>
          <p:cNvSpPr txBox="1"/>
          <p:nvPr>
            <p:custDataLst>
              <p:tags r:id="rId11"/>
            </p:custDataLst>
          </p:nvPr>
        </p:nvSpPr>
        <p:spPr>
          <a:xfrm>
            <a:off x="6409944" y="3493008"/>
            <a:ext cx="155448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E07B1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技术路线</a:t>
            </a:r>
            <a:endParaRPr sz="1200" b="1">
              <a:solidFill>
                <a:srgbClr val="E07B1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>
            <p:custDataLst>
              <p:tags r:id="rId12"/>
            </p:custDataLst>
          </p:nvPr>
        </p:nvSpPr>
        <p:spPr>
          <a:xfrm>
            <a:off x="6419341" y="3808984"/>
            <a:ext cx="3474720" cy="2209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白光相移（主流）/ 激光扫描；亚微米级精度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>
            <p:custDataLst>
              <p:tags r:id="rId13"/>
            </p:custDataLst>
          </p:nvPr>
        </p:nvSpPr>
        <p:spPr>
          <a:xfrm>
            <a:off x="6172200" y="4325112"/>
            <a:ext cx="5458968" cy="8229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5" name="Rectangle 24"/>
          <p:cNvSpPr/>
          <p:nvPr>
            <p:custDataLst>
              <p:tags r:id="rId14"/>
            </p:custDataLst>
          </p:nvPr>
        </p:nvSpPr>
        <p:spPr>
          <a:xfrm>
            <a:off x="6172200" y="4325112"/>
            <a:ext cx="59436" cy="822960"/>
          </a:xfrm>
          <a:prstGeom prst="rect">
            <a:avLst/>
          </a:prstGeom>
          <a:solidFill>
            <a:srgbClr val="E07B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6" name="TextBox 25"/>
          <p:cNvSpPr txBox="1"/>
          <p:nvPr>
            <p:custDataLst>
              <p:tags r:id="rId15"/>
            </p:custDataLst>
          </p:nvPr>
        </p:nvSpPr>
        <p:spPr>
          <a:xfrm>
            <a:off x="6409944" y="4425696"/>
            <a:ext cx="155448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E07B1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闭环价值</a:t>
            </a:r>
            <a:endParaRPr sz="1200" b="1">
              <a:solidFill>
                <a:srgbClr val="E07B1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16"/>
            </p:custDataLst>
          </p:nvPr>
        </p:nvSpPr>
        <p:spPr>
          <a:xfrm>
            <a:off x="6419341" y="4631182"/>
            <a:ext cx="3474720" cy="441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体积数据回馈印刷机自动补偿 + 钢网开口 DOE 依据——SPI 是「预防」不是「把关」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>
            <p:custDataLst>
              <p:tags r:id="rId17"/>
            </p:custDataLst>
          </p:nvPr>
        </p:nvSpPr>
        <p:spPr>
          <a:xfrm>
            <a:off x="6172200" y="5257800"/>
            <a:ext cx="5458968" cy="8229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9" name="Rectangle 28"/>
          <p:cNvSpPr/>
          <p:nvPr>
            <p:custDataLst>
              <p:tags r:id="rId18"/>
            </p:custDataLst>
          </p:nvPr>
        </p:nvSpPr>
        <p:spPr>
          <a:xfrm>
            <a:off x="6172200" y="5257800"/>
            <a:ext cx="59436" cy="822960"/>
          </a:xfrm>
          <a:prstGeom prst="rect">
            <a:avLst/>
          </a:prstGeom>
          <a:solidFill>
            <a:srgbClr val="0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0" name="TextBox 29"/>
          <p:cNvSpPr txBox="1"/>
          <p:nvPr>
            <p:custDataLst>
              <p:tags r:id="rId19"/>
            </p:custDataLst>
          </p:nvPr>
        </p:nvSpPr>
        <p:spPr>
          <a:xfrm>
            <a:off x="6409944" y="5358384"/>
            <a:ext cx="155448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代表机型</a:t>
            </a:r>
            <a:endParaRPr sz="12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>
            <p:custDataLst>
              <p:tags r:id="rId20"/>
            </p:custDataLst>
          </p:nvPr>
        </p:nvSpPr>
        <p:spPr>
          <a:xfrm>
            <a:off x="6419341" y="5563870"/>
            <a:ext cx="3474720" cy="441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Koh Young KY8030 / aSPIre 3（行业标杆）；CyberOptics；Omron；振华兴 VCTA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7055" y="1571625"/>
            <a:ext cx="5380990" cy="32397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</a:rPr>
              <a:t>SPI：2D 看“有没有/偏不偏”，3D 看“够不够/高不高”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pi_2d.png"/>
          <p:cNvPicPr>
            <a:picLocks noChangeAspect="1"/>
          </p:cNvPicPr>
          <p:nvPr/>
        </p:nvPicPr>
        <p:blipFill>
          <a:blip r:embed="rId1"/>
          <a:srcRect t="7022" b="7022"/>
          <a:stretch>
            <a:fillRect/>
          </a:stretch>
        </p:blipFill>
        <p:spPr>
          <a:xfrm>
            <a:off x="548640" y="1417320"/>
            <a:ext cx="5394960" cy="32461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58368" y="1536192"/>
            <a:ext cx="658368" cy="256032"/>
          </a:xfrm>
          <a:prstGeom prst="roundRect">
            <a:avLst>
              <a:gd name="adj" fmla="val 25000"/>
            </a:avLst>
          </a:prstGeom>
          <a:solidFill>
            <a:srgbClr val="C87533"/>
          </a:solidFill>
          <a:ln w="12700">
            <a:solidFill>
              <a:srgbClr val="C875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</a:rPr>
              <a:t>2D</a:t>
            </a:r>
            <a:endParaRPr sz="14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4773168"/>
            <a:ext cx="51663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87533"/>
                </a:solidFill>
                <a:latin typeface="微软雅黑" panose="020B0503020204020204" charset="-122"/>
              </a:rPr>
              <a:t>2D：面积 / 偏移 / 桥连 / 缺锡</a:t>
            </a:r>
            <a:endParaRPr sz="1400" b="1" i="0">
              <a:solidFill>
                <a:srgbClr val="C87533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5074920"/>
            <a:ext cx="5074920" cy="96012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速度快，适合全检筛查和桥连/偏移判定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不能直接测体积和高度，对 FPC 翘曲不敏感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Picture 9" descr="spi_3d.png"/>
          <p:cNvPicPr>
            <a:picLocks noChangeAspect="1"/>
          </p:cNvPicPr>
          <p:nvPr/>
        </p:nvPicPr>
        <p:blipFill>
          <a:blip r:embed="rId2"/>
          <a:srcRect t="7022" b="7022"/>
          <a:stretch>
            <a:fillRect/>
          </a:stretch>
        </p:blipFill>
        <p:spPr>
          <a:xfrm>
            <a:off x="6263640" y="1417320"/>
            <a:ext cx="5394960" cy="324612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373368" y="1536192"/>
            <a:ext cx="658368" cy="256032"/>
          </a:xfrm>
          <a:prstGeom prst="roundRect">
            <a:avLst>
              <a:gd name="adj" fmla="val 25000"/>
            </a:avLst>
          </a:prstGeom>
          <a:solidFill>
            <a:srgbClr val="00A6A6"/>
          </a:solidFill>
          <a:ln w="12700">
            <a:solidFill>
              <a:srgbClr val="00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18288" rIns="54864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</a:rPr>
              <a:t>3D</a:t>
            </a:r>
            <a:endParaRPr sz="14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4773168"/>
            <a:ext cx="51663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</a:rPr>
              <a:t>3D：高度 / 体积 / 面积 / 共面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3368" y="5074920"/>
            <a:ext cx="5074920" cy="96012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适合 FPC 翘曲与载具台阶场景，反映真实锡膏体积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8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全检 + SPC 趋势，比单次 PASS/FAIL 更有价值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8640" y="5989320"/>
            <a:ext cx="11109960" cy="347472"/>
          </a:xfrm>
          <a:prstGeom prst="roundRect">
            <a:avLst>
              <a:gd name="adj" fmla="val 12000"/>
            </a:avLst>
          </a:prstGeom>
          <a:solidFill>
            <a:srgbClr val="EEF2F5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731520" y="6053074"/>
            <a:ext cx="107899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07A7A"/>
                </a:solidFill>
                <a:latin typeface="微软雅黑" panose="020B0503020204020204" charset="-122"/>
              </a:rPr>
              <a:t>FPC 易翘曲，优先用 3D 看体积/高度；2D 用于快速筛查。两者共用同一组 FPC 光学点。</a:t>
            </a:r>
            <a:endParaRPr sz="1200" b="1" i="0">
              <a:solidFill>
                <a:srgbClr val="007A7A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21207"/>
            <a:ext cx="11109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0B1F33"/>
                </a:solidFill>
                <a:latin typeface="微软雅黑" panose="020B0503020204020204" charset="-122"/>
              </a:rPr>
              <a:t>回流气泡超规：印刷端能控制什么？</a:t>
            </a:r>
            <a:endParaRPr sz="2400" b="1" i="0">
              <a:solidFill>
                <a:srgbClr val="0B1F33"/>
              </a:solidFill>
              <a:latin typeface="微软雅黑" panose="020B050302020402020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48640" y="1152144"/>
            <a:ext cx="11091672" cy="0"/>
          </a:xfrm>
          <a:prstGeom prst="line">
            <a:avLst/>
          </a:prstGeom>
          <a:ln w="12700">
            <a:solidFill>
              <a:srgbClr val="DDE5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1152144"/>
            <a:ext cx="868680" cy="0"/>
          </a:xfrm>
          <a:prstGeom prst="line">
            <a:avLst/>
          </a:prstGeom>
          <a:ln w="38100">
            <a:solidFill>
              <a:srgbClr val="C875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8640" y="1371600"/>
            <a:ext cx="5440680" cy="41605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481328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气泡来源（示意，回流后结果）</a:t>
            </a:r>
            <a:endParaRPr sz="14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8680" y="3246120"/>
            <a:ext cx="4754880" cy="128016"/>
          </a:xfrm>
          <a:prstGeom prst="rect">
            <a:avLst/>
          </a:prstGeom>
          <a:solidFill>
            <a:srgbClr val="1F6F5C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31720" y="3200400"/>
            <a:ext cx="1783080" cy="91440"/>
          </a:xfrm>
          <a:prstGeom prst="rect">
            <a:avLst/>
          </a:prstGeom>
          <a:solidFill>
            <a:srgbClr val="C87533"/>
          </a:solidFill>
          <a:ln w="63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77440" y="2606040"/>
            <a:ext cx="1691640" cy="594360"/>
          </a:xfrm>
          <a:prstGeom prst="roundRect">
            <a:avLst/>
          </a:prstGeom>
          <a:solidFill>
            <a:srgbClr val="2E8B57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697480" y="2788920"/>
            <a:ext cx="109728" cy="109728"/>
          </a:xfrm>
          <a:prstGeom prst="ellipse">
            <a:avLst/>
          </a:prstGeom>
          <a:solidFill>
            <a:srgbClr val="FFFFFF"/>
          </a:solidFill>
          <a:ln w="10160">
            <a:solidFill>
              <a:srgbClr val="2E8B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154680" y="2724912"/>
            <a:ext cx="91440" cy="91440"/>
          </a:xfrm>
          <a:prstGeom prst="ellipse">
            <a:avLst/>
          </a:prstGeom>
          <a:solidFill>
            <a:srgbClr val="FFFFFF"/>
          </a:solidFill>
          <a:ln w="10160">
            <a:solidFill>
              <a:srgbClr val="2E8B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66160" y="2880360"/>
            <a:ext cx="137160" cy="137160"/>
          </a:xfrm>
          <a:prstGeom prst="ellipse">
            <a:avLst/>
          </a:prstGeom>
          <a:solidFill>
            <a:srgbClr val="FFFFFF"/>
          </a:solidFill>
          <a:ln w="10160">
            <a:solidFill>
              <a:srgbClr val="2E8B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46120" y="2999232"/>
            <a:ext cx="73152" cy="73152"/>
          </a:xfrm>
          <a:prstGeom prst="ellipse">
            <a:avLst/>
          </a:prstGeom>
          <a:solidFill>
            <a:srgbClr val="FFFFFF"/>
          </a:solidFill>
          <a:ln w="10160">
            <a:solidFill>
              <a:srgbClr val="2E8B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3154680" y="2148840"/>
            <a:ext cx="146304" cy="365760"/>
          </a:xfrm>
          <a:prstGeom prst="upArrow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3280" y="2103120"/>
            <a:ext cx="16459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0A1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助焊剂挥发/夹气</a:t>
            </a:r>
            <a:endParaRPr sz="1100" b="1" i="0">
              <a:solidFill>
                <a:srgbClr val="E0A1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5840" y="2395728"/>
            <a:ext cx="12801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填充不足/夹气</a:t>
            </a:r>
            <a:endParaRPr sz="11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5840" y="2607183"/>
            <a:ext cx="18288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D645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焊盘污染/氧化</a:t>
            </a:r>
            <a:endParaRPr sz="1100" b="1" i="0">
              <a:solidFill>
                <a:srgbClr val="D645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8680" y="3602989"/>
            <a:ext cx="484632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i="0">
                <a:solidFill>
                  <a:srgbClr val="6B7C8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气泡是回流后的结果；印刷端通过锡膏体积/高度一致性、助焊剂状态和夹气控制来降低风险。</a:t>
            </a:r>
            <a:endParaRPr sz="1200" b="0" i="0">
              <a:solidFill>
                <a:srgbClr val="6B7C8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240" y="4457700"/>
            <a:ext cx="21945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0B1F33"/>
                </a:solidFill>
                <a:latin typeface="微软雅黑" panose="020B0503020204020204" charset="-122"/>
                <a:ea typeface="微软雅黑" panose="020B0503020204020204" charset="-122"/>
              </a:rPr>
              <a:t>快速判断</a:t>
            </a:r>
            <a:endParaRPr sz="1200" b="1" i="0">
              <a:solidFill>
                <a:srgbClr val="0B1F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240" y="4750308"/>
            <a:ext cx="4663440" cy="7772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02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锡膏是否充分回温、是否超工作寿命？</a:t>
            </a:r>
            <a:endParaRPr sz="102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02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钢片台阶/开孔是否夹气？</a:t>
            </a:r>
            <a:endParaRPr sz="102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3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02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SPI 体积/高度是否连续波动？</a:t>
            </a:r>
            <a:endParaRPr sz="102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172200" y="1417320"/>
            <a:ext cx="5440680" cy="20116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82512" y="1517904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07A7A"/>
                </a:solidFill>
                <a:latin typeface="微软雅黑" panose="020B0503020204020204" charset="-122"/>
                <a:ea typeface="微软雅黑" panose="020B0503020204020204" charset="-122"/>
              </a:rPr>
              <a:t>印刷端可控</a:t>
            </a:r>
            <a:endParaRPr sz="1400" b="1" i="0">
              <a:solidFill>
                <a:srgbClr val="007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82512" y="1970532"/>
            <a:ext cx="4892040" cy="15087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锡膏批次/回温/工作寿命/吸湿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粉径与助焊剂：低空洞、低飞溅配方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开孔面积比、钢片台阶、脱模完整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SPI 体积/高度窗口与清洗频次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载具平面度、磁力均匀性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72200" y="3566160"/>
            <a:ext cx="544068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82512" y="3657600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0A100"/>
                </a:solidFill>
                <a:latin typeface="微软雅黑" panose="020B0503020204020204" charset="-122"/>
                <a:ea typeface="微软雅黑" panose="020B0503020204020204" charset="-122"/>
              </a:rPr>
              <a:t>需后站协同（本</a:t>
            </a:r>
            <a:r>
              <a:rPr lang="zh-CN" sz="1400" b="1" i="0">
                <a:solidFill>
                  <a:srgbClr val="E0A100"/>
                </a:solidFill>
                <a:latin typeface="微软雅黑" panose="020B0503020204020204" charset="-122"/>
                <a:ea typeface="微软雅黑" panose="020B0503020204020204" charset="-122"/>
              </a:rPr>
              <a:t>次</a:t>
            </a:r>
            <a:r>
              <a:rPr sz="1400" b="1" i="0">
                <a:solidFill>
                  <a:srgbClr val="E0A100"/>
                </a:solidFill>
                <a:latin typeface="微软雅黑" panose="020B0503020204020204" charset="-122"/>
                <a:ea typeface="微软雅黑" panose="020B0503020204020204" charset="-122"/>
              </a:rPr>
              <a:t>不展开）</a:t>
            </a:r>
            <a:endParaRPr sz="1400" b="1" i="0">
              <a:solidFill>
                <a:srgbClr val="E0A1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82512" y="4110228"/>
            <a:ext cx="4892040" cy="1325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回流曲线：预热/恒温/峰值/时间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氮气/真空回流、环境湿度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焊盘表面处理与污染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5000"/>
              </a:lnSpc>
              <a:spcAft>
                <a:spcPts val="200"/>
              </a:spcAft>
              <a:defRPr sz="820">
                <a:solidFill>
                  <a:srgbClr val="6B7C8F"/>
                </a:solidFill>
                <a:latin typeface="微软雅黑" panose="020B0503020204020204" charset="-122"/>
              </a:defRPr>
            </a:pPr>
            <a:r>
              <a:rPr sz="1200">
                <a:solidFill>
                  <a:srgbClr val="00A6A6"/>
                </a:solidFill>
                <a:ea typeface="微软雅黑" panose="020B0503020204020204" charset="-122"/>
                <a:cs typeface="微软雅黑" panose="020B0503020204020204" charset="-122"/>
              </a:rPr>
              <a:t>•  过孔/焊盘设计（如 via-in-pad）</a:t>
            </a:r>
            <a:endParaRPr sz="1200">
              <a:solidFill>
                <a:srgbClr val="00A6A6"/>
              </a:solidFill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48640" y="5612130"/>
            <a:ext cx="11018520" cy="566928"/>
          </a:xfrm>
          <a:prstGeom prst="roundRect">
            <a:avLst>
              <a:gd name="adj" fmla="val 10000"/>
            </a:avLst>
          </a:prstGeom>
          <a:solidFill>
            <a:srgbClr val="FFF3D6"/>
          </a:solidFill>
          <a:ln w="12700">
            <a:solidFill>
              <a:srgbClr val="E0A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1520" y="5796153"/>
            <a:ext cx="1065276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8A5A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行动顺序：锁批次/回温 → SPI 体积/高度趋势 → 低空洞锡膏评估 → 开孔/钢片台阶 DOE → X-ray 结果回写印刷窗口。</a:t>
            </a:r>
            <a:endParaRPr sz="1300" b="1" i="0">
              <a:solidFill>
                <a:srgbClr val="8A5A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48640" y="566928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印刷不良图谱：现象 → 根因 → 对策</a:t>
            </a:r>
            <a:endParaRPr sz="24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928" y="1115568"/>
            <a:ext cx="1106424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印刷贡献了 SMT 约六成缺陷——这里每一条都在后面的 SPI/AOI 有对应检出</a:t>
            </a:r>
            <a:endParaRPr sz="13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928" y="1527048"/>
            <a:ext cx="11064240" cy="402336"/>
          </a:xfrm>
          <a:prstGeom prst="rect">
            <a:avLst/>
          </a:prstGeom>
          <a:solidFill>
            <a:srgbClr val="0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658368" y="1636141"/>
            <a:ext cx="1271016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不良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5688" y="1636141"/>
            <a:ext cx="3048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0288" y="1636141"/>
            <a:ext cx="6096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主要根因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10727" y="1636141"/>
            <a:ext cx="3048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6928" y="1929384"/>
            <a:ext cx="1106424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/>
        </p:nvSpPr>
        <p:spPr>
          <a:xfrm>
            <a:off x="658368" y="2157413"/>
            <a:ext cx="127101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桥连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5688" y="2157413"/>
            <a:ext cx="236829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相邻焊盘锡膏相连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90288" y="2157413"/>
            <a:ext cx="337413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锡量过多 / 钢网偏厚 / 对位差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10727" y="2157413"/>
            <a:ext cx="346557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开口内缩 / 阶梯减薄 / 校对位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6928" y="2532888"/>
            <a:ext cx="11064240" cy="603504"/>
          </a:xfrm>
          <a:prstGeom prst="rect">
            <a:avLst/>
          </a:prstGeom>
          <a:solidFill>
            <a:srgbClr val="F2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9" name="TextBox 18"/>
          <p:cNvSpPr txBox="1"/>
          <p:nvPr/>
        </p:nvSpPr>
        <p:spPr>
          <a:xfrm>
            <a:off x="658368" y="2760917"/>
            <a:ext cx="127101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少锡 / 漏印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75688" y="2760917"/>
            <a:ext cx="236829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锡量不足或整块缺印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90288" y="2760917"/>
            <a:ext cx="337413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堵孔 / 面积比 &lt;0.66 / 刮刀磨损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10727" y="2760917"/>
            <a:ext cx="346557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清钢网 / 重设开口 / 换刮刀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6928" y="3136392"/>
            <a:ext cx="1106424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4" name="TextBox 23"/>
          <p:cNvSpPr txBox="1"/>
          <p:nvPr/>
        </p:nvSpPr>
        <p:spPr>
          <a:xfrm>
            <a:off x="658368" y="3364420"/>
            <a:ext cx="127101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偏移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75688" y="3364420"/>
            <a:ext cx="236829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锡膏偏离焊盘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90288" y="3364420"/>
            <a:ext cx="337413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定位销磨损 / 板材涨缩 / CCD 未校准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10727" y="3364420"/>
            <a:ext cx="346557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换定位销 / 靶标补偿 / 重新校准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66928" y="3739896"/>
            <a:ext cx="11064240" cy="603504"/>
          </a:xfrm>
          <a:prstGeom prst="rect">
            <a:avLst/>
          </a:prstGeom>
          <a:solidFill>
            <a:srgbClr val="F2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9" name="TextBox 28"/>
          <p:cNvSpPr txBox="1"/>
          <p:nvPr/>
        </p:nvSpPr>
        <p:spPr>
          <a:xfrm>
            <a:off x="658368" y="3967925"/>
            <a:ext cx="127101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拉尖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75688" y="3967925"/>
            <a:ext cx="236829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脱模后边缘带刺（狗耳朵）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288" y="3967925"/>
            <a:ext cx="337413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脱模过快 / 孔壁粗糙 / 锡膏黏度高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10727" y="3967925"/>
            <a:ext cx="346557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降脱模速度 / 电抛光孔壁 / 调黏度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66928" y="4343400"/>
            <a:ext cx="11064240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4" name="TextBox 33"/>
          <p:cNvSpPr txBox="1"/>
          <p:nvPr/>
        </p:nvSpPr>
        <p:spPr>
          <a:xfrm>
            <a:off x="658368" y="4571429"/>
            <a:ext cx="127101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锡珠 / 锡粉</a:t>
            </a:r>
            <a:endParaRPr sz="108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75688" y="4571429"/>
            <a:ext cx="236829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板面散落微小锡球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90288" y="4571429"/>
            <a:ext cx="337413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助焊剂坍塌 / 板面污染 / 湿度高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10727" y="4571429"/>
            <a:ext cx="3465576" cy="1657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8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换高触变锡膏 / 清洁板面 / 控湿度 &lt;60%</a:t>
            </a:r>
            <a:endParaRPr sz="108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66928" y="5084064"/>
            <a:ext cx="11064240" cy="914400"/>
          </a:xfrm>
          <a:prstGeom prst="roundRect">
            <a:avLst>
              <a:gd name="adj" fmla="val 5000"/>
            </a:avLst>
          </a:prstGeom>
          <a:solidFill>
            <a:srgbClr val="F1F6FA"/>
          </a:solidFill>
          <a:ln w="9525">
            <a:solidFill>
              <a:srgbClr val="D8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9" name="TextBox 38"/>
          <p:cNvSpPr txBox="1"/>
          <p:nvPr/>
        </p:nvSpPr>
        <p:spPr>
          <a:xfrm>
            <a:off x="841248" y="5212080"/>
            <a:ext cx="45720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F3B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排查顺序口诀</a:t>
            </a:r>
            <a:endParaRPr sz="1400" b="1">
              <a:solidFill>
                <a:srgbClr val="0F3B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1248" y="5522976"/>
            <a:ext cx="1060704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1F29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先看钢网（开口/张力/底部）→ 再看刮刀（压力/角度/磨损）→ 再看参数（速度/脱模/间隙）→ 最后才怀疑锡膏与板。</a:t>
            </a:r>
            <a:endParaRPr sz="1200" b="0">
              <a:solidFill>
                <a:srgbClr val="1F29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2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3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4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5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6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7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8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9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0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1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2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3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4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5.xml><?xml version="1.0" encoding="utf-8"?>
<p:tagLst xmlns:p="http://schemas.openxmlformats.org/presentationml/2006/main">
  <p:tag name="KSO_WM_DIAGRAM_VIRTUALLY_FRAME" val="{&quot;height&quot;:123.82000000000002,&quot;left&quot;:68.4,&quot;top&quot;:136.8,&quot;width&quot;:355.67992125984256}"/>
</p:tagLst>
</file>

<file path=ppt/tags/tag16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17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18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19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0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1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2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3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4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5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6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7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8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29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0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1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2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3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4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5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6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7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8.xml><?xml version="1.0" encoding="utf-8"?>
<p:tagLst xmlns:p="http://schemas.openxmlformats.org/presentationml/2006/main">
  <p:tag name="KSO_WM_DIAGRAM_VIRTUALLY_FRAME" val="{&quot;height&quot;:290.14,&quot;left&quot;:43.2,&quot;top&quot;:131.04000000000002,&quot;width&quot;:399.6}"/>
</p:tagLst>
</file>

<file path=ppt/tags/tag39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0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1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2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3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4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5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6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7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8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49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50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51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52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53.xml><?xml version="1.0" encoding="utf-8"?>
<p:tagLst xmlns:p="http://schemas.openxmlformats.org/presentationml/2006/main">
  <p:tag name="KSO_WM_DIAGRAM_VIRTUALLY_FRAME" val="{&quot;height&quot;:280.8,&quot;left&quot;:54.739999999999995,&quot;top&quot;:146.9,&quot;width&quot;:387.3599212598425}"/>
</p:tagLst>
</file>

<file path=ppt/tags/tag54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55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56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57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58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59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0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1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2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3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4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5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6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7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8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69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70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71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72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ags/tag73.xml><?xml version="1.0" encoding="utf-8"?>
<p:tagLst xmlns:p="http://schemas.openxmlformats.org/presentationml/2006/main">
  <p:tag name="KSO_WM_DIAGRAM_VIRTUALLY_FRAME" val="{&quot;height&quot;:358.56,&quot;left&quot;:486,&quot;top&quot;:120.24000000000001,&quot;width&quot;:429.8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4598</Words>
  <Application>WPS 演示</Application>
  <PresentationFormat>On-screen Show (4:3)</PresentationFormat>
  <Paragraphs>669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MS PGothic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金威</cp:lastModifiedBy>
  <cp:revision>4</cp:revision>
  <dcterms:created xsi:type="dcterms:W3CDTF">2013-01-27T09:14:00Z</dcterms:created>
  <dcterms:modified xsi:type="dcterms:W3CDTF">2026-10-24T08:26:23Z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B092E091FCC94B6BAD4A6C6DEC74CB03_13</vt:lpwstr>
  </property>
</Properties>
</file>