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2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各位好，欢迎来到 FPC 制程工艺培训系列第三站：黑孔。</a:t>
            </a:r>
          </a:p>
          <a:p>
            <a:r>
              <a:t>黑孔也叫碳墨导电化，是用导电碳膜替代化学沉铜，实现孔壁从绝缘到导电的关键工序。</a:t>
            </a:r>
          </a:p>
          <a:p>
            <a:r>
              <a:t>这一站为零基础新员工设计，我们会讲清楚：黑孔是什么、为什么替代沉铜、整线怎么做、参数怎么控、质量怎么验。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这一页讲黑孔的四个目的：导电、替代、均匀、可靠。</a:t>
            </a:r>
          </a:p>
          <a:p>
            <a:r>
              <a:t>核心是一句话：黑孔就是给孔壁穿导电外衣。学员记住这一句，后面的原理和流程都围绕它展开。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这一页讲“为什么”：传统化学沉铜药水复杂、维护难、有环保压力。</a:t>
            </a:r>
          </a:p>
          <a:p>
            <a:r>
              <a:t>黑孔用导电碳膜替代化学镀铜：无甲醛、流程短、电阻稳定、维护简单。</a:t>
            </a:r>
          </a:p>
          <a:p>
            <a:r>
              <a:t>注意：黑孔不是万能替代，选型要看客户要求与板子类型，下一页详细对比。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表格逐行对比六大维度：原理、药水、环保、流程、成本、场景。</a:t>
            </a:r>
          </a:p>
          <a:p>
            <a:r>
              <a:t>重点强调：黑孔不是所有产品都适用，多层板、高可靠性产品仍常用化学沉铜，选型由客户要求与厂内工艺决定。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机理分三步：吸附、烘干、电镀。</a:t>
            </a:r>
          </a:p>
          <a:p>
            <a:r>
              <a:t>吸附靠表面活性剂让碳颗粒均匀挂在孔壁；烘干让颗粒连成导电网络；电镀时电流经碳膜进入孔内，铜在碳膜上生长。</a:t>
            </a:r>
          </a:p>
          <a:p>
            <a:r>
              <a:t>强调：碳膜本身不“长铜”，它只是导电桥梁，铜是后续电镀长出来的。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黑孔整线共五段：除油、微蚀、预浸、黑孔、烘干。</a:t>
            </a:r>
          </a:p>
          <a:p>
            <a:r>
              <a:t>前处理保证表面干净可润湿，黑孔段完成碳膜吸附，烘干段把湿膜固化成导电膜。</a:t>
            </a:r>
          </a:p>
          <a:p>
            <a:r>
              <a:t>黑孔段是核心（图中高亮），但每一段都缺一不可。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前处理三段：除油、微蚀、预浸。</a:t>
            </a:r>
          </a:p>
          <a:p>
            <a:r>
              <a:t>除油让表面可润湿；微蚀轻微粗化铜面，给碳膜“抓手”；预浸保持润湿并防止药水互带。</a:t>
            </a:r>
          </a:p>
          <a:p>
            <a:r>
              <a:t>强调因果链：前处理不到位，后面的碳膜和电镀都会出问题。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黑孔槽的本质是一缸“碳悬浮液”，四件套保障：循环、过滤、补加、恒温。</a:t>
            </a:r>
          </a:p>
          <a:p>
            <a:r>
              <a:t>过滤很重要：颗粒结块会堵孔、造成电阻偏高。</a:t>
            </a:r>
          </a:p>
          <a:p>
            <a:r>
              <a:t>药水由导电颗粒+分散剂+表面活性剂组成，记住各自分工。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烘干段是黑孔工艺的成型工序：湿膜在这里变成导电膜。</a:t>
            </a:r>
          </a:p>
          <a:p>
            <a:r>
              <a:t>温度窗口 80–100℃：高了膜发脆、铜面氧化，低了不干、电阻偏高。</a:t>
            </a:r>
          </a:p>
          <a:p>
            <a:r>
              <a:t>验证手段是出料测干膜电阻，目标 0.5–2kΩ。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黑孔线是一体化的水平输送设备，从除油到烘干连成一条线。</a:t>
            </a:r>
          </a:p>
          <a:p>
            <a:r>
              <a:t>FPC 是薄板，张力控制非常关键，防止输送中起皱、拉伤。</a:t>
            </a:r>
          </a:p>
          <a:p>
            <a:r>
              <a:t>日常保养关注过滤压差、喷嘴与滚轮，槽液浓度按趋势管理。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检验三件套：孔电阻测试、背光试验、微切片观察。</a:t>
            </a:r>
          </a:p>
          <a:p>
            <a:r>
              <a:t>孔电阻最快速，背光看覆盖，微切片看厚度与结合。</a:t>
            </a:r>
          </a:p>
          <a:p>
            <a:r>
              <a:t>出现缺陷时，按“浓度—过滤—前处理—烘干”顺序排查参数。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检验三件套：孔电阻测试、背光试验、微切片观察。</a:t>
            </a:r>
          </a:p>
          <a:p>
            <a:r>
              <a:t>孔电阻最快速，背光看覆盖，微切片看厚度与结合。</a:t>
            </a:r>
          </a:p>
          <a:p>
            <a:r>
              <a:t>出现缺陷时，按“浓度—过滤—前处理—烘干”顺序排查参数。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IPC-6013《挠性印制板鉴定与性能规范》中导通孔金属化与镀层结合相关要求；文中参数为行业常见参考值，量产前请以设备厂商推荐与本厂工艺验证（DOE）结果为准。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8" Type="http://schemas.openxmlformats.org/officeDocument/2006/relationships/notesSlide" Target="../notesSlides/notesSlide9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8" Type="http://schemas.openxmlformats.org/officeDocument/2006/relationships/notesSlide" Target="../notesSlides/notesSlide1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72A"/>
              </a:gs>
              <a:gs pos="45000">
                <a:srgbClr val="0F172A">
                  <a:alpha val="88000"/>
                </a:srgbClr>
              </a:gs>
              <a:gs pos="78000">
                <a:srgbClr val="0F172A">
                  <a:alpha val="25000"/>
                </a:srgbClr>
              </a:gs>
              <a:gs pos="100000">
                <a:srgbClr val="0F172A">
                  <a:alpha val="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圆角矩形 2"/>
          <p:cNvSpPr>
            <a:spLocks noGrp="1"/>
          </p:cNvSpPr>
          <p:nvPr/>
        </p:nvSpPr>
        <p:spPr>
          <a:xfrm>
            <a:off x="839470" y="608330"/>
            <a:ext cx="9144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839470" y="836930"/>
            <a:ext cx="838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93C5FD"/>
                </a:solidFill>
              </a:defRPr>
            </a:pPr>
            <a:r>
              <a:rPr sz="150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制程工艺第三站</a:t>
            </a:r>
            <a:endParaRPr sz="1500" b="1">
              <a:solidFill>
                <a:srgbClr val="93C5F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695325" y="1268730"/>
            <a:ext cx="8763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6300" b="1">
                <a:solidFill>
                  <a:srgbClr val="FFFFFF"/>
                </a:solidFill>
              </a:defRPr>
            </a:pPr>
            <a:r>
              <a:rPr sz="6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</a:t>
            </a:r>
            <a:endParaRPr sz="6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10"/>
              </a:spcBef>
              <a:defRPr sz="6300" b="1">
                <a:solidFill>
                  <a:srgbClr val="FFFFFF"/>
                </a:solidFill>
              </a:defRPr>
            </a:pPr>
            <a:r>
              <a:rPr sz="6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碳墨导电化</a:t>
            </a:r>
            <a:endParaRPr sz="6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" name="圆角矩形 28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黑孔的目的：给孔壁“穿上导电外衣”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/>
        </p:nvSpPr>
        <p:spPr>
          <a:xfrm>
            <a:off x="685800" y="1600200"/>
            <a:ext cx="2438400" cy="25527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圆角矩形 4"/>
          <p:cNvSpPr>
            <a:spLocks noGrp="1"/>
          </p:cNvSpPr>
          <p:nvPr/>
        </p:nvSpPr>
        <p:spPr>
          <a:xfrm>
            <a:off x="876300" y="184785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76300" y="194310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76300" y="24955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建立导电层</a:t>
            </a:r>
            <a:endParaRPr sz="157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6300" y="2952750"/>
            <a:ext cx="2095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64748B"/>
                </a:solidFill>
              </a:defRPr>
            </a:pPr>
            <a:r>
              <a:rPr sz="127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在绝缘孔壁形成碳基导电膜，让电流能进入孔内</a:t>
            </a:r>
            <a:endParaRPr sz="127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3390900" y="1600200"/>
            <a:ext cx="2438400" cy="25527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圆角矩形 9"/>
          <p:cNvSpPr>
            <a:spLocks noGrp="1"/>
          </p:cNvSpPr>
          <p:nvPr/>
        </p:nvSpPr>
        <p:spPr>
          <a:xfrm>
            <a:off x="3581400" y="184785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581400" y="194310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3581400" y="24955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替代化学沉铜</a:t>
            </a:r>
            <a:endParaRPr sz="157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3581400" y="2952750"/>
            <a:ext cx="2095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64748B"/>
                </a:solidFill>
              </a:defRPr>
            </a:pPr>
            <a:r>
              <a:rPr sz="127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用物理吸附加导电碳，取代化学镀铜工序</a:t>
            </a:r>
            <a:endParaRPr sz="127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6096000" y="1600200"/>
            <a:ext cx="2438400" cy="25527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圆角矩形 14"/>
          <p:cNvSpPr>
            <a:spLocks noGrp="1"/>
          </p:cNvSpPr>
          <p:nvPr/>
        </p:nvSpPr>
        <p:spPr>
          <a:xfrm>
            <a:off x="6286500" y="184785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6286500" y="194310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286500" y="24955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保障电镀均匀</a:t>
            </a:r>
            <a:endParaRPr sz="157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286500" y="2952750"/>
            <a:ext cx="2095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64748B"/>
                </a:solidFill>
              </a:defRPr>
            </a:pPr>
            <a:r>
              <a:rPr sz="127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导电膜连续，全板电镀时孔内铜层均匀生长</a:t>
            </a:r>
            <a:endParaRPr sz="127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8801100" y="1600200"/>
            <a:ext cx="2438400" cy="25527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8991600" y="184785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991600" y="194310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991600" y="24955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兼顾可靠与成本</a:t>
            </a:r>
            <a:endParaRPr sz="157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991600" y="2952750"/>
            <a:ext cx="2095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64748B"/>
                </a:solidFill>
              </a:defRPr>
            </a:pPr>
            <a:r>
              <a:rPr sz="127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流程短、药水简单、易维护、更环保</a:t>
            </a:r>
            <a:endParaRPr sz="127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85800" y="4457700"/>
            <a:ext cx="10820400" cy="1257300"/>
          </a:xfrm>
          <a:prstGeom prst="roundRect">
            <a:avLst>
              <a:gd name="adj" fmla="val 10606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25" name="圆角矩形 24"/>
          <p:cNvSpPr>
            <a:spLocks noGrp="1"/>
          </p:cNvSpPr>
          <p:nvPr/>
        </p:nvSpPr>
        <p:spPr>
          <a:xfrm>
            <a:off x="685800" y="4457700"/>
            <a:ext cx="76200" cy="12573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1055370" y="4869180"/>
            <a:ext cx="100584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334155"/>
                </a:solidFill>
              </a:defRPr>
            </a:pPr>
            <a:r>
              <a:rPr sz="2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 = 给孔壁“穿上一层导电外衣”，让电镀铜长得上去、连得可靠。</a:t>
            </a:r>
            <a:endParaRPr sz="2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603885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为什么用黑孔替代化学沉铜？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624205" y="2212975"/>
            <a:ext cx="3478530" cy="2381250"/>
          </a:xfrm>
          <a:prstGeom prst="roundRect">
            <a:avLst>
              <a:gd name="adj" fmla="val 4800"/>
            </a:avLst>
          </a:prstGeom>
          <a:solidFill>
            <a:srgbClr val="FFE4E6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90905" y="2403475"/>
            <a:ext cx="46101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BE123C"/>
                </a:solidFill>
              </a:defRPr>
            </a:pPr>
            <a:r>
              <a:rPr sz="1575" b="1">
                <a:solidFill>
                  <a:srgbClr val="BE12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化学沉铜的痛点</a:t>
            </a:r>
            <a:endParaRPr sz="1575" b="1">
              <a:solidFill>
                <a:srgbClr val="BE12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90905" y="282257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✕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甲醛等还原剂，药水稳定性要求高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90905" y="324167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✕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槽液需频繁分析补加，维护繁琐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90905" y="366077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✕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 6 段以上，设备占地大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90905" y="407987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✕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沉铜层薄，需及时电镀防氧化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4395470" y="2212340"/>
            <a:ext cx="3323590" cy="2381250"/>
          </a:xfrm>
          <a:prstGeom prst="roundRect">
            <a:avLst>
              <a:gd name="adj" fmla="val 6122"/>
            </a:avLst>
          </a:prstGeom>
          <a:solidFill>
            <a:srgbClr val="D1FAE5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4779010" y="2475865"/>
            <a:ext cx="46101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>
                <a:solidFill>
                  <a:srgbClr val="047857"/>
                </a:solidFill>
              </a:defRPr>
            </a:pPr>
            <a:r>
              <a:rPr sz="1575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黑孔的核心优势</a:t>
            </a:r>
            <a:endParaRPr sz="1575" b="1">
              <a:solidFill>
                <a:srgbClr val="04785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779010" y="289496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无甲醛、无络合铜，更环保安全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779010" y="318071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碳膜本身导电，孔电阻稳定可测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779010" y="346646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流程约 5 段，设备占地小、节拍快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4779010" y="375221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 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药水维护简单，综合成本更低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圆角矩形 1"/>
          <p:cNvSpPr>
            <a:spLocks noGrp="1"/>
          </p:cNvSpPr>
          <p:nvPr/>
        </p:nvSpPr>
        <p:spPr>
          <a:xfrm>
            <a:off x="8040370" y="2205355"/>
            <a:ext cx="3323590" cy="2381250"/>
          </a:xfrm>
          <a:prstGeom prst="roundRect">
            <a:avLst>
              <a:gd name="adj" fmla="val 6122"/>
            </a:avLst>
          </a:prstGeom>
          <a:solidFill>
            <a:schemeClr val="accent4">
              <a:lumMod val="40000"/>
              <a:lumOff val="60000"/>
            </a:schemeClr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8542020" y="2403475"/>
            <a:ext cx="46101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75" b="1">
                <a:solidFill>
                  <a:schemeClr val="tx2">
                    <a:lumMod val="50000"/>
                    <a:lumOff val="5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技术局限性</a:t>
            </a:r>
            <a:endParaRPr lang="en-US" sz="1575" b="1">
              <a:solidFill>
                <a:schemeClr val="tx2">
                  <a:lumMod val="50000"/>
                  <a:lumOff val="5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542020" y="286321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lang="zh-CN"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❗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结合力略弱于化学沉铜</a:t>
            </a: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275">
                <a:solidFill>
                  <a:srgbClr val="334155"/>
                </a:solidFill>
              </a:defRPr>
            </a:pP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42020" y="314896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❗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对孔壁清洁度要求极高</a:t>
            </a: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275">
                <a:solidFill>
                  <a:srgbClr val="334155"/>
                </a:solidFill>
              </a:defRPr>
            </a:pP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542020" y="343471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❗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耐候可靠性相对较弱</a:t>
            </a: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275">
                <a:solidFill>
                  <a:srgbClr val="334155"/>
                </a:solidFill>
              </a:defRPr>
            </a:pP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542020" y="3720465"/>
            <a:ext cx="4610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❗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需配套后续电镀工序</a:t>
            </a: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275">
                <a:solidFill>
                  <a:srgbClr val="334155"/>
                </a:solidFill>
              </a:defRPr>
            </a:pPr>
            <a:endParaRPr lang="zh-CN" altLang="en-US"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" name="圆角矩形 49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化学沉铜 vs 黑孔：一张表看懂差异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85800" y="1543050"/>
            <a:ext cx="2095500" cy="514350"/>
          </a:xfrm>
          <a:prstGeom prst="rect">
            <a:avLst/>
          </a:prstGeom>
          <a:solidFill>
            <a:srgbClr val="0F172A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838200" y="163830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对比项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2781300" y="1543050"/>
            <a:ext cx="4362450" cy="514350"/>
          </a:xfrm>
          <a:prstGeom prst="rect">
            <a:avLst/>
          </a:prstGeom>
          <a:solidFill>
            <a:srgbClr val="0F172A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2933700" y="16383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化学沉铜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143750" y="1543050"/>
            <a:ext cx="4362450" cy="514350"/>
          </a:xfrm>
          <a:prstGeom prst="rect">
            <a:avLst/>
          </a:prstGeom>
          <a:solidFill>
            <a:srgbClr val="0F172A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296150" y="16383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黑孔（碳墨导电化）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85800" y="2057400"/>
            <a:ext cx="2095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838200" y="219075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781300" y="20574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2933700" y="21907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化学还原，在孔壁沉积金属铜层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143750" y="20574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296150" y="21907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碳颗粒物理吸附，烘干成导电膜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685800" y="2647950"/>
            <a:ext cx="209550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838200" y="278130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药水体系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2781300" y="26479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2933700" y="27813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甲醛/络合铜/还原剂，分析繁琐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7143750" y="26479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296150" y="27813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碳悬浮液，按分析补加即可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685800" y="3238500"/>
            <a:ext cx="2095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838200" y="337185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环保安全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2781300" y="32385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2933700" y="33718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甲醛有刺激性，废水含络合铜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7143750" y="32385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7296150" y="33718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无甲醛，废水处理更轻松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85800" y="3829050"/>
            <a:ext cx="209550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838200" y="396240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流程长度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2781300" y="38290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2933700" y="39624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 6 段，环节多、占地大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143750" y="38290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7296150" y="39624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 5 段，流程短、占地小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685800" y="4419600"/>
            <a:ext cx="2095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838200" y="455295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维护成本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2781300" y="44196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2933700" y="45529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槽液寿命短、换槽频繁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7143750" y="4419600"/>
            <a:ext cx="43624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7296150" y="45529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循环过滤+补加，维护量小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85800" y="5010150"/>
            <a:ext cx="209550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838200" y="5143500"/>
            <a:ext cx="1790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典型场景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2781300" y="50101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2933700" y="51435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多层板/高可靠性产品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7143750" y="5010150"/>
            <a:ext cx="4362450" cy="590550"/>
          </a:xfrm>
          <a:prstGeom prst="rect">
            <a:avLst/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7296150" y="514350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FPC/双面板通孔为主（按客户要求选型）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圆角矩形 45"/>
          <p:cNvSpPr>
            <a:spLocks noGrp="1"/>
          </p:cNvSpPr>
          <p:nvPr/>
        </p:nvSpPr>
        <p:spPr>
          <a:xfrm>
            <a:off x="685800" y="5767705"/>
            <a:ext cx="10820400" cy="514350"/>
          </a:xfrm>
          <a:prstGeom prst="roundRect">
            <a:avLst>
              <a:gd name="adj" fmla="val 22222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914400" y="5810250"/>
            <a:ext cx="1036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黑孔用“导电碳膜”替代“化学镀铜”，环节更少、更环保、更好维护。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碳膜导电机理：吸附 → 烘干 → 电镀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79258"/>
            <a:ext cx="6286500" cy="276606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29500" y="1676400"/>
            <a:ext cx="40767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58100" y="1771650"/>
            <a:ext cx="3619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吸附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658100" y="2095500"/>
            <a:ext cx="3657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12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孔壁浸入碳悬浮液，石墨/碳黑颗粒在表面活性剂帮助下附着到树脂面与铜面</a:t>
            </a:r>
            <a:endParaRPr sz="112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429500" y="2628900"/>
            <a:ext cx="40767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658100" y="2724150"/>
            <a:ext cx="3619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烘干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658100" y="3048000"/>
            <a:ext cx="3657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12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80–100℃ 脱除水分，粘结剂固化，颗粒连成连续导电网络</a:t>
            </a:r>
            <a:endParaRPr sz="112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429500" y="3581400"/>
            <a:ext cx="40767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658100" y="3676650"/>
            <a:ext cx="3619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电镀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658100" y="4000500"/>
            <a:ext cx="3657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12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碳膜导通电流，电镀铜以碳膜为基底从孔口向孔内均匀生长、包覆孔壁</a:t>
            </a:r>
            <a:endParaRPr sz="112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685800" y="4762500"/>
            <a:ext cx="10820400" cy="1104900"/>
          </a:xfrm>
          <a:prstGeom prst="roundRect">
            <a:avLst>
              <a:gd name="adj" fmla="val 12069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15" name="圆角矩形 14"/>
          <p:cNvSpPr>
            <a:spLocks noGrp="1"/>
          </p:cNvSpPr>
          <p:nvPr/>
        </p:nvSpPr>
        <p:spPr>
          <a:xfrm>
            <a:off x="685800" y="4762500"/>
            <a:ext cx="76200" cy="11049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271270" y="5157470"/>
            <a:ext cx="100584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334155"/>
                </a:solidFill>
              </a:defRPr>
            </a:pPr>
            <a:r>
              <a:rPr sz="17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机理核心：</a:t>
            </a:r>
            <a:r>
              <a:rPr sz="17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石墨/碳黑导电颗粒 + 分散剂/表面活性剂 + 烘干脱水成型，三者配合才能形成连续导电膜。</a:t>
            </a:r>
            <a:endParaRPr sz="17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圆角矩形 21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整线流程总览：五段式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04950"/>
            <a:ext cx="10477500" cy="3248025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/>
        </p:nvSpPr>
        <p:spPr>
          <a:xfrm>
            <a:off x="742950" y="4991100"/>
            <a:ext cx="1821180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5162550"/>
            <a:ext cx="159258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除油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5524500"/>
            <a:ext cx="15925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去油污粉尘</a:t>
            </a:r>
            <a:endParaRPr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2907030" y="4991100"/>
            <a:ext cx="1821180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021330" y="5162550"/>
            <a:ext cx="159258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微蚀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021330" y="5524500"/>
            <a:ext cx="15925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粗化铜面</a:t>
            </a:r>
            <a:endParaRPr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5071110" y="4991100"/>
            <a:ext cx="1821180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5185410" y="5162550"/>
            <a:ext cx="159258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预浸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5185410" y="5524500"/>
            <a:ext cx="15925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润湿保护</a:t>
            </a:r>
            <a:endParaRPr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7235190" y="4991100"/>
            <a:ext cx="1821180" cy="1028700"/>
          </a:xfrm>
          <a:prstGeom prst="roundRect">
            <a:avLst>
              <a:gd name="adj" fmla="val 11111"/>
            </a:avLst>
          </a:prstGeom>
          <a:solidFill>
            <a:srgbClr val="2563EB"/>
          </a:solidFill>
          <a:ln w="9525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349490" y="5162550"/>
            <a:ext cx="159258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 黑孔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349490" y="5524500"/>
            <a:ext cx="15925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DBEAFE"/>
                </a:solidFill>
              </a:defRPr>
            </a:pPr>
            <a:r>
              <a:rPr sz="1200">
                <a:solidFill>
                  <a:srgbClr val="DBEAF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碳墨浸涂</a:t>
            </a:r>
            <a:endParaRPr sz="1200">
              <a:solidFill>
                <a:srgbClr val="DBEAF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>
            <a:spLocks noGrp="1"/>
          </p:cNvSpPr>
          <p:nvPr/>
        </p:nvSpPr>
        <p:spPr>
          <a:xfrm>
            <a:off x="9399270" y="4991100"/>
            <a:ext cx="1821180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9513570" y="5162550"/>
            <a:ext cx="159258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 烘干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9513570" y="5524500"/>
            <a:ext cx="15925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固化导电</a:t>
            </a:r>
            <a:endParaRPr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圆角矩形 21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前处理详解：洗得净，碳膜才吸得牢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035" y="1772920"/>
            <a:ext cx="6959600" cy="2644775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383145" y="1810385"/>
            <a:ext cx="42672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49845" y="189611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除油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269095" y="1924685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r">
              <a:defRPr sz="1125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45–60℃ · 3–6min</a:t>
            </a:r>
            <a:endParaRPr sz="1125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649845" y="2219960"/>
            <a:ext cx="3771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64748B"/>
                </a:solidFill>
              </a:defRPr>
            </a:pPr>
            <a:r>
              <a:rPr sz="112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去除油污、指纹、粉尘，让表面能够被药水润湿</a:t>
            </a:r>
            <a:endParaRPr sz="112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383145" y="2667635"/>
            <a:ext cx="42672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649845" y="275336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微蚀（过硫酸盐）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9269095" y="2781935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r">
              <a:defRPr sz="1125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蚀铜 0.5–1.5μm</a:t>
            </a:r>
            <a:endParaRPr sz="1125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649845" y="3077210"/>
            <a:ext cx="3771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64748B"/>
                </a:solidFill>
              </a:defRPr>
            </a:pPr>
            <a:r>
              <a:rPr sz="112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轻微粗化铜面，增强碳膜与铜面的结合力</a:t>
            </a:r>
            <a:endParaRPr sz="112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383145" y="3524885"/>
            <a:ext cx="42672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7649845" y="361061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预浸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9269095" y="3639185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r">
              <a:defRPr sz="1125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常温 · 短时间</a:t>
            </a:r>
            <a:endParaRPr sz="1125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7649845" y="3934460"/>
            <a:ext cx="3771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64748B"/>
                </a:solidFill>
              </a:defRPr>
            </a:pPr>
            <a:r>
              <a:rPr sz="1125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保持孔壁润湿，避免药水互带，保护槽液平衡</a:t>
            </a:r>
            <a:endParaRPr sz="1125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>
            <a:spLocks noGrp="1"/>
          </p:cNvSpPr>
          <p:nvPr/>
        </p:nvSpPr>
        <p:spPr>
          <a:xfrm>
            <a:off x="695325" y="5013325"/>
            <a:ext cx="10820400" cy="1028700"/>
          </a:xfrm>
          <a:prstGeom prst="roundRect">
            <a:avLst>
              <a:gd name="adj" fmla="val 12963"/>
            </a:avLst>
          </a:prstGeom>
          <a:solidFill>
            <a:srgbClr val="FEF3C7"/>
          </a:solidFill>
          <a:ln w="0">
            <a:noFill/>
            <a:prstDash val="solid"/>
          </a:ln>
        </p:spPr>
      </p:sp>
      <p:sp>
        <p:nvSpPr>
          <p:cNvPr id="18" name="圆角矩形 17"/>
          <p:cNvSpPr>
            <a:spLocks noGrp="1"/>
          </p:cNvSpPr>
          <p:nvPr/>
        </p:nvSpPr>
        <p:spPr>
          <a:xfrm>
            <a:off x="695325" y="5013325"/>
            <a:ext cx="76200" cy="10287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076325" y="5260975"/>
            <a:ext cx="10058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34155"/>
                </a:solidFill>
              </a:defRPr>
            </a:pPr>
            <a:r>
              <a:rPr sz="20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关键逻辑：</a:t>
            </a:r>
            <a:r>
              <a:rPr sz="20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前处理不到位 → 表面不干净 → 碳膜吸附不牢 → 孔电阻偏高 → 电镀不良。</a:t>
            </a:r>
            <a:endParaRPr sz="20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圆角矩形 21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黑孔槽：碳悬浮液 + 循环过滤补加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1485265"/>
            <a:ext cx="6961505" cy="271526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230110" y="1748155"/>
            <a:ext cx="4419600" cy="552450"/>
          </a:xfrm>
          <a:prstGeom prst="roundRect">
            <a:avLst>
              <a:gd name="adj" fmla="val 1724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458710" y="182435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循环泵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458710" y="2072005"/>
            <a:ext cx="396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334155"/>
                </a:solidFill>
              </a:defRPr>
            </a:pPr>
            <a:r>
              <a:rPr sz="10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槽液持续流动，碳颗粒保持悬浮不沉降</a:t>
            </a:r>
            <a:endParaRPr sz="10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230110" y="2376805"/>
            <a:ext cx="4419600" cy="552450"/>
          </a:xfrm>
          <a:prstGeom prst="roundRect">
            <a:avLst>
              <a:gd name="adj" fmla="val 1724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458710" y="245300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过滤（约 5μm）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458710" y="2700655"/>
            <a:ext cx="396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334155"/>
                </a:solidFill>
              </a:defRPr>
            </a:pPr>
            <a:r>
              <a:rPr sz="10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去除粗颗粒与杂质，防止结块堵孔</a:t>
            </a:r>
            <a:endParaRPr sz="10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230110" y="3005455"/>
            <a:ext cx="4419600" cy="552450"/>
          </a:xfrm>
          <a:prstGeom prst="roundRect">
            <a:avLst>
              <a:gd name="adj" fmla="val 1724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458710" y="308165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自动补加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458710" y="3329305"/>
            <a:ext cx="396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334155"/>
                </a:solidFill>
              </a:defRPr>
            </a:pPr>
            <a:r>
              <a:rPr sz="10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按分析结果补加碳浆与水，稳定浓度</a:t>
            </a:r>
            <a:endParaRPr sz="10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7230110" y="3634105"/>
            <a:ext cx="4419600" cy="552450"/>
          </a:xfrm>
          <a:prstGeom prst="roundRect">
            <a:avLst>
              <a:gd name="adj" fmla="val 1724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7458710" y="371030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1E40AF"/>
                </a:solidFill>
              </a:defRPr>
            </a:pPr>
            <a:r>
              <a:rPr sz="1275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恒温</a:t>
            </a:r>
            <a:endParaRPr sz="1275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7458710" y="3957955"/>
            <a:ext cx="396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334155"/>
                </a:solidFill>
              </a:defRPr>
            </a:pPr>
            <a:r>
              <a:rPr sz="10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室温–30℃ 控温，避免温度波动影响吸附</a:t>
            </a:r>
            <a:endParaRPr sz="10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>
            <a:spLocks noGrp="1"/>
          </p:cNvSpPr>
          <p:nvPr/>
        </p:nvSpPr>
        <p:spPr>
          <a:xfrm>
            <a:off x="685800" y="5022850"/>
            <a:ext cx="10820400" cy="1028700"/>
          </a:xfrm>
          <a:prstGeom prst="roundRect">
            <a:avLst>
              <a:gd name="adj" fmla="val 12963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18" name="圆角矩形 17"/>
          <p:cNvSpPr>
            <a:spLocks noGrp="1"/>
          </p:cNvSpPr>
          <p:nvPr/>
        </p:nvSpPr>
        <p:spPr>
          <a:xfrm>
            <a:off x="685800" y="5022850"/>
            <a:ext cx="76200" cy="1028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066800" y="5270500"/>
            <a:ext cx="10058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34155"/>
                </a:solidFill>
              </a:defRPr>
            </a:pPr>
            <a:r>
              <a:rPr sz="142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药水组成：</a:t>
            </a:r>
            <a:r>
              <a:rPr sz="142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石墨/碳黑导电颗粒 + 分散剂 + 表面活性剂 + 水。碳颗粒是“导电体”，分散剂与表面活性剂保证颗粒均匀悬浮、均匀吸附。</a:t>
            </a:r>
            <a:endParaRPr sz="142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烘干段详解：把“湿膜”变成“导电膜”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1600200"/>
            <a:ext cx="5067300" cy="1695450"/>
          </a:xfrm>
          <a:prstGeom prst="roundRect">
            <a:avLst>
              <a:gd name="adj" fmla="val 786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1600200"/>
            <a:ext cx="76200" cy="16954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028700" y="1809750"/>
            <a:ext cx="4686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>
                <a:solidFill>
                  <a:srgbClr val="2563EB"/>
                </a:solidFill>
              </a:defRPr>
            </a:pPr>
            <a:r>
              <a:rPr sz="16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目的</a:t>
            </a:r>
            <a:endParaRPr sz="16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028700" y="2228850"/>
            <a:ext cx="46863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3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脱除水分，粘结剂固化，形成连续稳定的导电碳膜</a:t>
            </a:r>
            <a:endParaRPr sz="13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96000" y="1600200"/>
            <a:ext cx="5067300" cy="1695450"/>
          </a:xfrm>
          <a:prstGeom prst="roundRect">
            <a:avLst>
              <a:gd name="adj" fmla="val 786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圆角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96000" y="1600200"/>
            <a:ext cx="76200" cy="1695450"/>
          </a:xfrm>
          <a:prstGeom prst="roundRect">
            <a:avLst>
              <a:gd name="adj" fmla="val 50000"/>
            </a:avLst>
          </a:prstGeom>
          <a:solidFill>
            <a:srgbClr val="047857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438900" y="1809750"/>
            <a:ext cx="4686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>
                <a:solidFill>
                  <a:srgbClr val="047857"/>
                </a:solidFill>
              </a:defRPr>
            </a:pPr>
            <a:r>
              <a:rPr sz="165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</a:t>
            </a:r>
            <a:endParaRPr sz="1650" b="1">
              <a:solidFill>
                <a:srgbClr val="04785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38900" y="2228850"/>
            <a:ext cx="46863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3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烘干温度 80–100℃，时间依炉型与板厚调整</a:t>
            </a:r>
            <a:endParaRPr sz="13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圆角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85800" y="3486150"/>
            <a:ext cx="5067300" cy="1695450"/>
          </a:xfrm>
          <a:prstGeom prst="roundRect">
            <a:avLst>
              <a:gd name="adj" fmla="val 786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圆角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85800" y="3486150"/>
            <a:ext cx="76200" cy="169545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028700" y="3695700"/>
            <a:ext cx="4686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>
                <a:solidFill>
                  <a:srgbClr val="B45309"/>
                </a:solidFill>
              </a:defRPr>
            </a:pPr>
            <a:r>
              <a:rPr sz="1650" b="1">
                <a:solidFill>
                  <a:srgbClr val="B4530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</a:t>
            </a:r>
            <a:endParaRPr sz="1650" b="1">
              <a:solidFill>
                <a:srgbClr val="B4530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1028700" y="4114800"/>
            <a:ext cx="46863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3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温度过高：膜发脆、铜面氧化；过低：不干、电阻偏高</a:t>
            </a:r>
            <a:endParaRPr sz="13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圆角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096000" y="3486150"/>
            <a:ext cx="5067300" cy="1695450"/>
          </a:xfrm>
          <a:prstGeom prst="roundRect">
            <a:avLst>
              <a:gd name="adj" fmla="val 786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圆角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096000" y="3486150"/>
            <a:ext cx="76200" cy="1695450"/>
          </a:xfrm>
          <a:prstGeom prst="roundRect">
            <a:avLst>
              <a:gd name="adj" fmla="val 50000"/>
            </a:avLst>
          </a:prstGeom>
          <a:solidFill>
            <a:srgbClr val="BE123C"/>
          </a:solidFill>
          <a:ln w="0">
            <a:noFill/>
            <a:prstDash val="solid"/>
          </a:ln>
        </p:spPr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438900" y="3695700"/>
            <a:ext cx="4686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>
                <a:solidFill>
                  <a:srgbClr val="BE123C"/>
                </a:solidFill>
              </a:defRPr>
            </a:pPr>
            <a:r>
              <a:rPr sz="1650" b="1">
                <a:solidFill>
                  <a:srgbClr val="BE12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</a:t>
            </a:r>
            <a:endParaRPr sz="1650" b="1">
              <a:solidFill>
                <a:srgbClr val="BE12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438900" y="4114800"/>
            <a:ext cx="46863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3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出料测干膜电阻</a:t>
            </a:r>
            <a:r>
              <a:rPr lang="en-US" sz="135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endParaRPr lang="en-US" sz="135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5486400"/>
            <a:ext cx="10820400" cy="704850"/>
          </a:xfrm>
          <a:prstGeom prst="roundRect">
            <a:avLst>
              <a:gd name="adj" fmla="val 18919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990600" y="5657850"/>
            <a:ext cx="10210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烘干是整个黑孔工艺的“成型”工序，直接决定孔电阻与后续电镀效果。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圆角矩形 15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设备构成：一条水平式黑孔线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04950"/>
            <a:ext cx="10477500" cy="293370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/>
        </p:nvSpPr>
        <p:spPr>
          <a:xfrm>
            <a:off x="685800" y="4762500"/>
            <a:ext cx="3263900" cy="1257300"/>
          </a:xfrm>
          <a:prstGeom prst="roundRect">
            <a:avLst>
              <a:gd name="adj" fmla="val 909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76300" y="4933950"/>
            <a:ext cx="292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主体设备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76300" y="5314950"/>
            <a:ext cx="2921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水平输送黑孔线：前处理槽 + 黑孔槽 + 烘干段，配液与自动补加系统</a:t>
            </a:r>
            <a:endParaRPr sz="12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4292600" y="4762500"/>
            <a:ext cx="3263900" cy="1257300"/>
          </a:xfrm>
          <a:prstGeom prst="roundRect">
            <a:avLst>
              <a:gd name="adj" fmla="val 909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4483100" y="4933950"/>
            <a:ext cx="292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关键配置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483100" y="5314950"/>
            <a:ext cx="2921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循环过滤、恒温加热、输送张力控制（FPC 薄板防皱防拉伤）</a:t>
            </a:r>
            <a:endParaRPr sz="12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899400" y="4762500"/>
            <a:ext cx="3263900" cy="1257300"/>
          </a:xfrm>
          <a:prstGeom prst="roundRect">
            <a:avLst>
              <a:gd name="adj" fmla="val 9091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8089900" y="4933950"/>
            <a:ext cx="292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2563EB"/>
                </a:solidFill>
              </a:defRPr>
            </a:pPr>
            <a:r>
              <a:rPr sz="15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保养关注</a:t>
            </a:r>
            <a:endParaRPr sz="15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089900" y="5314950"/>
            <a:ext cx="2921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过滤压差、喷嘴堵塞、滚轮清洁、槽液浓度趋势与更换周期</a:t>
            </a:r>
            <a:endParaRPr sz="12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常见缺陷与检验：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04950"/>
            <a:ext cx="10477500" cy="272415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圆角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572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572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3906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孔电阻测试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572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干膜电阻，快速判断碳膜连续性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圆角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2926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圆角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44640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44640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9974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背光试验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640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切片后打光观察透光，判定孔壁覆盖是否完整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圆角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78994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圆角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0708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80708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86042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微切片观察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80708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看碳膜厚度、覆盖均匀性与后续铜层结合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5810250"/>
            <a:ext cx="10820400" cy="514350"/>
          </a:xfrm>
          <a:prstGeom prst="roundRect">
            <a:avLst>
              <a:gd name="adj" fmla="val 22222"/>
            </a:avLst>
          </a:prstGeom>
          <a:solidFill>
            <a:srgbClr val="FEF3C7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914400" y="5924550"/>
            <a:ext cx="1036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常见缺陷：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碳膜不连续、孔电阻偏高、碳粉残留、烘干不均——均可回溯到浓度、过滤、前处理与烘干参数。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>
            <a:off x="685800" y="3429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191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0F172A"/>
                </a:solidFill>
              </a:defRPr>
            </a:pPr>
            <a:r>
              <a:rPr sz="31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常见缺陷与检验：</a:t>
            </a:r>
            <a:endParaRPr sz="31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04950"/>
            <a:ext cx="10477500" cy="272415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圆角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572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572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3906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孔电阻测试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572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干膜电阻，快速判断碳膜连续性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圆角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2926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圆角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44640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44640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9974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背光试验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640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切片后打光观察透光，判定孔壁覆盖是否完整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圆角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7899400" y="4552950"/>
            <a:ext cx="32639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圆角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070850" y="47244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8070850" y="48006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8604250" y="4762500"/>
            <a:ext cx="273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微切片观察</a:t>
            </a:r>
            <a:endParaRPr sz="135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8070850" y="5200650"/>
            <a:ext cx="297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64748B"/>
                </a:solidFill>
              </a:defRPr>
            </a:pPr>
            <a:r>
              <a:rPr sz="105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看碳膜厚度、覆盖均匀性与后续铜层结合</a:t>
            </a:r>
            <a:endParaRPr sz="105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5810250"/>
            <a:ext cx="10820400" cy="514350"/>
          </a:xfrm>
          <a:prstGeom prst="roundRect">
            <a:avLst>
              <a:gd name="adj" fmla="val 22222"/>
            </a:avLst>
          </a:prstGeom>
          <a:solidFill>
            <a:srgbClr val="FEF3C7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914400" y="5924550"/>
            <a:ext cx="1036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常见缺陷：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碳膜不连续、孔电阻偏高、碳粉残留、烘干不均——均可回溯到浓度、过滤、前处理与烘干参数。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2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3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4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5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6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7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8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9.xml><?xml version="1.0" encoding="utf-8"?>
<p:tagLst xmlns:p="http://schemas.openxmlformats.org/presentationml/2006/main">
  <p:tag name="KSO_WM_DIAGRAM_VIRTUALLY_FRAME" val="{&quot;height&quot;:219,&quot;left&quot;:585,&quot;top&quot;:132,&quot;width&quot;:321}"/>
</p:tagLst>
</file>

<file path=ppt/tags/tag10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1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2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3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4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5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6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7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8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19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20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21.xml><?xml version="1.0" encoding="utf-8"?>
<p:tagLst xmlns:p="http://schemas.openxmlformats.org/presentationml/2006/main">
  <p:tag name="KSO_WM_DIAGRAM_VIRTUALLY_FRAME" val="{&quot;height&quot;:196.5,&quot;left&quot;:581.35,&quot;top&quot;:142.55,&quot;width&quot;:336}"/>
</p:tagLst>
</file>

<file path=ppt/tags/tag22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3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4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5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6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7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8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29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30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31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32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33.xml><?xml version="1.0" encoding="utf-8"?>
<p:tagLst xmlns:p="http://schemas.openxmlformats.org/presentationml/2006/main">
  <p:tag name="KSO_WM_DIAGRAM_VIRTUALLY_FRAME" val="{&quot;height&quot;:192,&quot;left&quot;:569.3,&quot;top&quot;:137.65,&quot;width&quot;:348}"/>
</p:tagLst>
</file>

<file path=ppt/tags/tag34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35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36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37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38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39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0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1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2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3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4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5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6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7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8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49.xml><?xml version="1.0" encoding="utf-8"?>
<p:tagLst xmlns:p="http://schemas.openxmlformats.org/presentationml/2006/main">
  <p:tag name="KSO_WM_DIAGRAM_VIRTUALLY_FRAME" val="{&quot;height&quot;:282,&quot;left&quot;:54,&quot;top&quot;:126,&quot;width&quot;:825}"/>
</p:tagLst>
</file>

<file path=ppt/tags/tag50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1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2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3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4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5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6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7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8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59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0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1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2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3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4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5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6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7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8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69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0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1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2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3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4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5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6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7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8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ags/tag79.xml><?xml version="1.0" encoding="utf-8"?>
<p:tagLst xmlns:p="http://schemas.openxmlformats.org/presentationml/2006/main">
  <p:tag name="KSO_WM_DIAGRAM_VIRTUALLY_FRAME" val="{&quot;height&quot;:88.5,&quot;left&quot;:54,&quot;top&quot;:358.5,&quot;width&quot;:838.5}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1683</Words>
  <Application>WPS 演示</Application>
  <PresentationFormat>Converted Presentation</PresentationFormat>
  <Paragraphs>273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Arial Unicode MS</vt:lpstr>
      <vt:lpstr>Calibri</vt:lpstr>
      <vt:lpstr>Noto Sans SC</vt:lpstr>
      <vt:lpstr>Arial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金威</cp:lastModifiedBy>
  <cp:revision>2</cp:revision>
  <dcterms:created xsi:type="dcterms:W3CDTF">2026-08-19T13:49:00Z</dcterms:created>
  <dcterms:modified xsi:type="dcterms:W3CDTF">2026-08-19T14:05:57Z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19E33A8C1B724C75BAFF690D86E67B7A_12</vt:lpwstr>
  </property>
</Properties>
</file>