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各位好，欢迎来到 FPC 制程工艺培训系列第二站：清孔。</a:t>
            </a:r>
          </a:p>
          <a:p>
            <a:r>
              <a:t>清孔是钻孔之后、金属化之前的一道关键工序，它的质量直接决定孔壁能否顺利沉铜、电镀，以及最终导通是否可靠。</a:t>
            </a:r>
          </a:p>
          <a:p>
            <a:r>
              <a:t>这一站我们会讲清楚：清孔要解决什么问题、有哪些工艺方法、每一步怎么做、怎么验证做得好不好。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清孔表面看是“清洗”，实际包含四个动作：去钻污、去毛刺、露铜、粗化。</a:t>
            </a:r>
          </a:p>
          <a:p>
            <a:r>
              <a:t>去钻污恢复铜面导通；去毛刺保证孔口与孔壁完整；露铜让内层铜环可被连接；粗化则给镀层提供锚定力。</a:t>
            </a:r>
          </a:p>
          <a:p>
            <a:r>
              <a:t>请记住一句话：清孔的目标是干净、可镀、结合牢固。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清孔要对付四类污染物：树脂钻污、铜毛刺、玻纤粉尘、铜屑残液。</a:t>
            </a:r>
          </a:p>
          <a:p>
            <a:r>
              <a:t>其中树脂钻污最隐蔽也最致命——它像一层玻璃一样糊在内层铜环上，后续沉铜无法与铜连接，导致孔壁开路。</a:t>
            </a:r>
          </a:p>
          <a:p>
            <a:r>
              <a:t>不同类型板子难点不同：双面板主要是毛刺粉尘，多层板核心是树脂钻污，这也决定了后面工艺路线的选择。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机械清孔有四种常见手段：等离子体、喷砂、高压水洗、化学微蚀。</a:t>
            </a:r>
          </a:p>
          <a:p>
            <a:r>
              <a:t>等离子体靠活性粒子分解有机物，适合细孔；喷砂靠磨料撞击；高压水洗负责把粉尘磨料冲走；化学微蚀负责轻微咬蚀粗化。</a:t>
            </a:r>
          </a:p>
          <a:p>
            <a:r>
              <a:t>双面板生产中通常把喷砂与高压水洗组合使用，必要时加化学微蚀；多层板则在此基础上叠加化学除胶渣。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机械清孔不是参数越大越好：压力过高会损伤孔口与薄铜，压力不足又清不干净。</a:t>
            </a:r>
          </a:p>
          <a:p>
            <a:r>
              <a:t>喷砂关注磨料粒径、压力与时间；高压水洗关注压力、水质与时间；化学微蚀关注蚀铜量。</a:t>
            </a:r>
          </a:p>
          <a:p>
            <a:r>
              <a:t>表中数值是行业常见参考范围，正式量产必须结合设备与首件验证确定，并建立换料号复审机制。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多层板钻孔时，钻头摩擦热会让树脂熔融，冷却后在内层铜环表面形成一层隔离层，行业里叫钻污或 smear。</a:t>
            </a:r>
          </a:p>
          <a:p>
            <a:r>
              <a:t>这层树脂不除掉，沉铜长不到铜上，孔壁就等于开路。</a:t>
            </a:r>
          </a:p>
          <a:p>
            <a:r>
              <a:t>所以多层板必须走化学除胶渣：用碱性高锰酸钾把树脂氧化分解。机械清孔对树脂钻污无能为力，这是两类方法的本质分工。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除胶渣不是单一步骤，而是五段式流程：溶胀、高锰酸钾氧化、中和还原、清洁/浸酸、玻璃微蚀。</a:t>
            </a:r>
          </a:p>
          <a:p>
            <a:r>
              <a:t>溶胀把树脂泡软，高锰酸钾把树脂氧化分解，中和还原把锰残留清掉，清洁段保证进入下一工序前孔壁干净，玻璃微蚀段修整玻纤布。</a:t>
            </a:r>
          </a:p>
          <a:p>
            <a:r>
              <a:t>后面三页我们逐一讲解每一段的作用与关键参数。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溶胀是除胶渣的第一段，任务是物理准备：把交联致密的树脂泡软、泡胀。</a:t>
            </a:r>
          </a:p>
          <a:p>
            <a:r>
              <a:t>没有溶胀，高锰酸钾只能咬表面，孔内深处会残留树脂，背光试验立刻暴露。</a:t>
            </a:r>
          </a:p>
          <a:p>
            <a:r>
              <a:t>现场重点管三件事：槽温、时间、溶胀剂浓度，三者共同决定溶胀深度。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高锰酸钾氧化是除胶渣的核心段：把溶胀后的树脂氧化分解成可溶物。</a:t>
            </a:r>
          </a:p>
          <a:p>
            <a:r>
              <a:t>它的能力来自 KMnO₄ 与 NaOH 的配合，槽温与时间决定反应深度。</a:t>
            </a:r>
          </a:p>
          <a:p>
            <a:r>
              <a:t>要特别强调铜面咬蚀的双面性：轻微粗化是好事，过度咬蚀就是缺陷。现场要用微切片把咬蚀量管起来。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高锰酸钾氧化后会留下二氧化锰棕色残留，如果不处理，会污染后续沉铜槽，造成沉铜不良。</a:t>
            </a:r>
          </a:p>
          <a:p>
            <a:r>
              <a:t>中和还原段的任务就是把这些锰残留还原、洗掉。</a:t>
            </a:r>
          </a:p>
          <a:p>
            <a:r>
              <a:t>现场判断很简单：孔壁呈棕黑色说明还原不彻底，必须返工或调整还原剂浓度与时间。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清孔做得好不好，最后看孔壁形貌：内层铜环表面应出现均匀的微粗糙锚点。</a:t>
            </a:r>
          </a:p>
          <a:p>
            <a:r>
              <a:t>三个验收关键词：无树脂残留、无过度咬蚀、锚点均匀。</a:t>
            </a:r>
          </a:p>
          <a:p>
            <a:r>
              <a:t>判定工具是背光试验、微切片与 SEM，后面检验方法一节会详细讲。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除胶渣是典型的窗口工艺：时间、温度、浓度三者互相制约。</a:t>
            </a:r>
          </a:p>
          <a:p>
            <a:r>
              <a:t>欠处理会除胶不净，过处理会咬坏铜面，两个方向都导致质量事故。</a:t>
            </a:r>
          </a:p>
          <a:p>
            <a:r>
              <a:t>所以必须用 DOE 找到窗口中心，再用首件背光与微切片闭环确认，批量中靠槽液分析和温度记录维持稳定。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清孔方案取决于板的结构：单面板没有内层互连压力，机械清孔足够；双面板以机械清孔为主；多层板必须上化学除胶渣。</a:t>
            </a:r>
          </a:p>
          <a:p>
            <a:r>
              <a:t>差异的本质在于：只有多层板存在内层铜环被树脂钻污阻断的问题。</a:t>
            </a:r>
          </a:p>
          <a:p>
            <a:r>
              <a:t>所以接到新料号，第一步就是确认结构，再决定清孔路线。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清孔段的缺陷大多能追溯到参数与维护问题：除胶不净、铜面过蚀、玻纤突出、孔内残留。</a:t>
            </a:r>
          </a:p>
          <a:p>
            <a:r>
              <a:t>记住对应关系：背光不良查溶胀与高锰酸钾；铜面过蚀收紧窗口；玻纤问题查微蚀段；孔内残留查水洗干燥。</a:t>
            </a:r>
          </a:p>
          <a:p>
            <a:r>
              <a:t>最重要的现场习惯：首件必验、定期抽切，把批量风险挡在前面。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清孔质量靠三层检验把关：背光试验快速初判、微切片看剖面、SEM 看微观形貌。</a:t>
            </a:r>
          </a:p>
          <a:p>
            <a:r>
              <a:t>背光试验适合产线高频抽检；微切片用于首件与换线确认；SEM 用于评审与异常分析。</a:t>
            </a:r>
          </a:p>
          <a:p>
            <a:r>
              <a:t>现场管理要点是时机：首件、换线、换料、每班抽检都要覆盖。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等离子体清孔是机械清孔之外的另一种物理手段：在真空腔里用放电产生的活性粒子分解有机物。</a:t>
            </a:r>
          </a:p>
          <a:p>
            <a:r>
              <a:t>它没有机械应力和化学残液，特别适合细孔、盲孔和高密度柔性板。</a:t>
            </a:r>
          </a:p>
          <a:p>
            <a:r>
              <a:t>但等离子体对无机物（玻纤粉尘）效果有限，所以常与化学除胶渣或机械清洗组合使用。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这一页把清孔各段的控制点汇总成一张表，方便大家带回现场当检查清单。</a:t>
            </a:r>
          </a:p>
          <a:p>
            <a:r>
              <a:t>喷砂管磨料与压力，水洗管压力与水质，溶胀管温度时间，高锰酸钾管浓度温度，中和管还原彻底，玻璃微蚀管蚀刻速率。</a:t>
            </a:r>
          </a:p>
          <a:p>
            <a:r>
              <a:t>每条都有监控手段和失效后果，建议做成现场点检表。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用五句话收束全课：目标、方法、流程、窗口、地位。</a:t>
            </a:r>
          </a:p>
          <a:p>
            <a:r>
              <a:t>特别强调多层板必须化学除胶渣、窗口靠三角平衡、背光+微切片闭环验证。</a:t>
            </a:r>
          </a:p>
          <a:p>
            <a:r>
              <a:t>预告下一站化学沉铜，让学员带着“清孔决定沉铜成败”的认知进入下一课。</a:t>
            </a:r>
          </a:p>
          <a:p>
            <a:r>
              <a:t>[Sources] 本课件配图均为内部生成的专业示意图（程序绘制），工艺内容依据公开的 PCB/FPC 制程工艺教材与行业通用经验整理，并参考 IPC-6013《挠性印制板鉴定与性能规范》、IPC-A-600《印制板验收条件》中孔清洁度与镀层结合相关要求；文中参数为行业常见参考值，量产前请以设备厂商推荐与本厂工艺验证（DOE）结果为准。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3.png"/><Relationship Id="rId15" Type="http://schemas.openxmlformats.org/officeDocument/2006/relationships/tags" Target="../tags/tag35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4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2" Type="http://schemas.openxmlformats.org/officeDocument/2006/relationships/notesSlide" Target="../notesSlides/notesSlide18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64.xml"/><Relationship Id="rId2" Type="http://schemas.openxmlformats.org/officeDocument/2006/relationships/tags" Target="../tags/tag46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72A"/>
              </a:gs>
              <a:gs pos="42000">
                <a:srgbClr val="0F172A">
                  <a:alpha val="85000"/>
                </a:srgbClr>
              </a:gs>
              <a:gs pos="78000">
                <a:srgbClr val="0F172A">
                  <a:alpha val="20000"/>
                </a:srgbClr>
              </a:gs>
              <a:gs pos="100000">
                <a:srgbClr val="0F172A">
                  <a:alpha val="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圆角矩形 2"/>
          <p:cNvSpPr>
            <a:spLocks noGrp="1"/>
          </p:cNvSpPr>
          <p:nvPr/>
        </p:nvSpPr>
        <p:spPr>
          <a:xfrm>
            <a:off x="762000" y="1981200"/>
            <a:ext cx="9144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2628900"/>
            <a:ext cx="8191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5700" b="1">
                <a:solidFill>
                  <a:srgbClr val="FFFFFF"/>
                </a:solidFill>
              </a:defRPr>
            </a:pPr>
            <a:r>
              <a:rPr sz="5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清孔</a:t>
            </a:r>
            <a:endParaRPr sz="5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10"/>
              </a:spcBef>
              <a:defRPr sz="5700" b="1">
                <a:solidFill>
                  <a:srgbClr val="FFFFFF"/>
                </a:solidFill>
              </a:defRPr>
            </a:pPr>
            <a:r>
              <a:rPr sz="5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Cleaning · Desmear</a:t>
            </a:r>
            <a:endParaRPr sz="5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" name="圆角矩形 28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清孔的目的：四个动作，一个目标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1619250"/>
            <a:ext cx="2438400" cy="24003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876300" y="18669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76300" y="195262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425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76300" y="24765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去除钻污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76300" y="289560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清除钻孔摩擦热熔融的树脂 smear，恢复铜面导通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390900" y="1619250"/>
            <a:ext cx="2438400" cy="24003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圆角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581400" y="18669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3581400" y="195262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425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3581400" y="24765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去除毛刺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3581400" y="289560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修除铜箔披锋、钻屑与孔口粉尘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96000" y="1619250"/>
            <a:ext cx="2438400" cy="24003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圆角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6286500" y="18669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286500" y="195262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425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286500" y="24765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露出铜层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286500" y="289560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让内层铜环清洁裸露，可被沉铜可靠连接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8801100" y="1619250"/>
            <a:ext cx="2438400" cy="24003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8991600" y="18669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8991600" y="195262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425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8991600" y="24765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粗化锚定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8991600" y="289560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在铜面形成微观粗糙度，增强镀层结合力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85800" y="4343400"/>
            <a:ext cx="10820400" cy="1238250"/>
          </a:xfrm>
          <a:prstGeom prst="roundRect">
            <a:avLst>
              <a:gd name="adj" fmla="val 10769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25" name="圆角矩形 24"/>
          <p:cNvSpPr>
            <a:spLocks noGrp="1"/>
          </p:cNvSpPr>
          <p:nvPr/>
        </p:nvSpPr>
        <p:spPr>
          <a:xfrm>
            <a:off x="685800" y="4343400"/>
            <a:ext cx="76200" cy="12382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1066800" y="4610100"/>
            <a:ext cx="10058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334155"/>
                </a:solidFill>
              </a:defRPr>
            </a:pPr>
            <a:r>
              <a:rPr sz="15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一个目标：</a:t>
            </a:r>
            <a:r>
              <a:rPr sz="15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获得“干净、可镀、结合牢固”的孔壁，为化学沉铜与电镀提供理想界面。</a:t>
            </a:r>
            <a:endParaRPr sz="15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圆角矩形 9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钻孔带来的四类污染物，都在孔内等着被清掉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80" y="1628775"/>
            <a:ext cx="6477635" cy="3109595"/>
          </a:xfrm>
          <a:prstGeom prst="rect">
            <a:avLst/>
          </a:prstGeom>
        </p:spPr>
      </p:pic>
      <p:sp>
        <p:nvSpPr>
          <p:cNvPr id="5" name="矩形 4"/>
          <p:cNvSpPr>
            <a:spLocks noGrp="1"/>
          </p:cNvSpPr>
          <p:nvPr/>
        </p:nvSpPr>
        <p:spPr>
          <a:xfrm>
            <a:off x="6819900" y="1695450"/>
            <a:ext cx="46863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树脂钻污（Smear）：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钻孔摩擦热使树脂熔融，涂覆在内层铜环表面，直接阻断导通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铜毛刺 / 披锋：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钻头进出板面卷起的铜箔毛边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玻纤粉尘：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切削产生的玻璃纤维粉末，藏匿于孔壁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铜屑与冷却残液：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钻孔副产物与加工介质残留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圆角矩形 5"/>
          <p:cNvSpPr>
            <a:spLocks noGrp="1"/>
          </p:cNvSpPr>
          <p:nvPr/>
        </p:nvSpPr>
        <p:spPr>
          <a:xfrm>
            <a:off x="6819900" y="4781550"/>
            <a:ext cx="4686300" cy="838200"/>
          </a:xfrm>
          <a:prstGeom prst="roundRect">
            <a:avLst>
              <a:gd name="adj" fmla="val 13636"/>
            </a:avLst>
          </a:prstGeom>
          <a:solidFill>
            <a:srgbClr val="FEF3C7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086600" y="49720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关键差异：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双面板的难题是毛刺粉尘；多层板的头号难题是树脂钻污。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圆角矩形 21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机械清孔四法：先物理“去”，必要时再化学“咬”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15240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2563EB"/>
                </a:solidFill>
              </a:defRPr>
            </a:pPr>
            <a:r>
              <a:rPr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18669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等离子体清孔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85800" y="2286000"/>
            <a:ext cx="247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低温等离子体分解有机钻污，适合高密度细孔与敏感材料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257550" y="1600200"/>
            <a:ext cx="19050" cy="1428750"/>
          </a:xfrm>
          <a:prstGeom prst="rect">
            <a:avLst/>
          </a:prstGeom>
          <a:solidFill>
            <a:srgbClr val="E2E8F0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390900" y="15240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2563EB"/>
                </a:solidFill>
              </a:defRPr>
            </a:pPr>
            <a:r>
              <a:rPr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390900" y="18669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喷砂（氧化铝）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390900" y="2286000"/>
            <a:ext cx="247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高压气流携氧化铝粉冲刷孔壁，机械去除钻污与毛刺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962650" y="1600200"/>
            <a:ext cx="19050" cy="1428750"/>
          </a:xfrm>
          <a:prstGeom prst="rect">
            <a:avLst/>
          </a:prstGeom>
          <a:solidFill>
            <a:srgbClr val="E2E8F0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096000" y="15240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2563EB"/>
                </a:solidFill>
              </a:defRPr>
            </a:pPr>
            <a:r>
              <a:rPr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096000" y="18669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高压水洗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096000" y="2286000"/>
            <a:ext cx="247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高压去离子水冲洗孔内粉尘、碎屑与磨料残留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667750" y="1600200"/>
            <a:ext cx="19050" cy="1428750"/>
          </a:xfrm>
          <a:prstGeom prst="rect">
            <a:avLst/>
          </a:prstGeom>
          <a:solidFill>
            <a:srgbClr val="E2E8F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801100" y="15240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2563EB"/>
                </a:solidFill>
              </a:defRPr>
            </a:pPr>
            <a:r>
              <a:rPr sz="135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135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8801100" y="18669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化学微蚀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8801100" y="2286000"/>
            <a:ext cx="247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过硫酸盐/硫酸轻微咬蚀铜面，粗化并去除薄层污染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0065" y="2996565"/>
            <a:ext cx="10904855" cy="38169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圆角矩形 8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机械清孔关键参数：匹配孔径与板厚，验证优先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685800" y="1600200"/>
          <a:ext cx="10820400" cy="3429000"/>
        </p:xfrm>
        <a:graphic>
          <a:graphicData uri="http://schemas.openxmlformats.org/drawingml/2006/table">
            <a:tbl>
              <a:tblPr/>
              <a:tblGrid>
                <a:gridCol w="2028825"/>
                <a:gridCol w="2705100"/>
                <a:gridCol w="3381375"/>
                <a:gridCol w="2705100"/>
              </a:tblGrid>
              <a:tr h="43815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原理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典型参数（参考）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注意点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喷砂（氧化铝）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高速气流携带磨料撞击，去除钻污毛刺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磨料粒径约 40–100 µm；压力约 2–4 kg/cm²；时间按孔径/板厚试验确定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防孔口损伤；防磨料残留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高压水洗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高压 DI 水冲洗粉尘、碎屑与磨料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压力约 30–80 kg/cm²；DI 水质；水洗时间/次数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水洗后及时干燥，防铜面氧化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化学微蚀（可选）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微蚀液轻微咬蚀铜面并粗化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过硫酸盐体系；蚀铜量约 0.5–1.5 µm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控制均匀性与蚀刻量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圆角矩形 4"/>
          <p:cNvSpPr>
            <a:spLocks noGrp="1"/>
          </p:cNvSpPr>
          <p:nvPr/>
        </p:nvSpPr>
        <p:spPr>
          <a:xfrm>
            <a:off x="685800" y="5334000"/>
            <a:ext cx="10820400" cy="857250"/>
          </a:xfrm>
          <a:prstGeom prst="roundRect">
            <a:avLst>
              <a:gd name="adj" fmla="val 15556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90600" y="5524500"/>
            <a:ext cx="10210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原则：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参数以设备厂商推荐与本厂首件验证为准；换板厚、换孔径、换料号必须重新确认窗口。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圆角矩形 2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多层板的难题：树脂钻污把内层铜环“糊”住了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/>
        </p:nvSpPr>
        <p:spPr>
          <a:xfrm>
            <a:off x="685800" y="16383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17145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295400" y="1619250"/>
            <a:ext cx="457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钻孔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295400" y="1924050"/>
            <a:ext cx="457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钻头摩擦热使环氧 / PI 树脂熔融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5825" y="2076450"/>
            <a:ext cx="28575" cy="247650"/>
          </a:xfrm>
          <a:prstGeom prst="rect">
            <a:avLst/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9" name="圆角矩形 8"/>
          <p:cNvSpPr>
            <a:spLocks noGrp="1"/>
          </p:cNvSpPr>
          <p:nvPr/>
        </p:nvSpPr>
        <p:spPr>
          <a:xfrm>
            <a:off x="685800" y="28575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85800" y="29337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295400" y="2838450"/>
            <a:ext cx="457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钻污覆盖铜环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295400" y="3143250"/>
            <a:ext cx="457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冷却后在内层铜环表面形成隔离层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85825" y="3295650"/>
            <a:ext cx="28575" cy="247650"/>
          </a:xfrm>
          <a:prstGeom prst="rect">
            <a:avLst/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685800" y="407670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685800" y="41529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295400" y="4057650"/>
            <a:ext cx="457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除胶渣后露铜</a:t>
            </a:r>
            <a:endParaRPr sz="1425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295400" y="4362450"/>
            <a:ext cx="457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64748B"/>
                </a:solidFill>
              </a:defRPr>
            </a:pPr>
            <a:r>
              <a:rPr sz="140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化学咬蚀树脂，铜环重新裸露可导通</a:t>
            </a:r>
            <a:endParaRPr sz="140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6286500" y="1638300"/>
            <a:ext cx="5219700" cy="314325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6667500" y="1943100"/>
            <a:ext cx="4476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为什么必须除胶渣？</a:t>
            </a:r>
            <a:endParaRPr sz="1600" b="1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10"/>
              </a:spcBef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这层“树脂玻璃”不除，化学沉铜无法与内层铜连接，孔壁会开路、导通失效。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667500" y="3238500"/>
            <a:ext cx="44767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碱性高锰酸钾体系按“溶胀—氧化—还原”三步，把树脂咬蚀干净、再还原清洗。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15"/>
              </a:spcBef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提醒：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机械清孔去得掉毛刺粉尘，咬不动树脂钻污——除胶渣是化学的活。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圆角矩形 7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除胶渣五段式：溶胀→高锰酸钾→中和→清洁→玻璃微蚀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1521460"/>
            <a:ext cx="11463655" cy="4012565"/>
          </a:xfrm>
          <a:prstGeom prst="rect">
            <a:avLst/>
          </a:prstGeom>
        </p:spPr>
      </p:pic>
      <p:sp>
        <p:nvSpPr>
          <p:cNvPr id="5" name="矩形 4"/>
          <p:cNvSpPr>
            <a:spLocks noGrp="1"/>
          </p:cNvSpPr>
          <p:nvPr/>
        </p:nvSpPr>
        <p:spPr>
          <a:xfrm>
            <a:off x="407035" y="5733415"/>
            <a:ext cx="108204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18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逻辑：</a:t>
            </a:r>
            <a:r>
              <a:rPr sz="18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前四段解决树脂钻污，玻璃微蚀段修整玻纤布；各段环环相扣、缺一不可。</a:t>
            </a:r>
            <a:endParaRPr sz="18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圆角矩形 9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第一段 · 溶胀（Swell）：先把致密树脂“泡软”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85800" y="1638300"/>
            <a:ext cx="590550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溶胀剂渗透并软化交联树脂，打开分子链间通道，让后续高锰酸钾“咬得动”。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对象：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环氧树脂、PI 等热固性树脂。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关键参数：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槽温（常见 60–80℃）、时间（数分钟级）、溶胀剂浓度与补充频率。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溶胀不足→除胶不净；溶胀过度→孔壁树脂损伤。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7010400" y="1638300"/>
            <a:ext cx="4495800" cy="314325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7391400" y="1943100"/>
            <a:ext cx="3733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1E40AF"/>
                </a:solidFill>
              </a:defRPr>
            </a:pPr>
            <a:r>
              <a:rPr sz="1500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为什么不能跳过溶胀？</a:t>
            </a:r>
            <a:endParaRPr sz="1500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391400" y="2495550"/>
            <a:ext cx="37338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树脂交联致密，高锰酸钾直接氧化只能咬蚀表面，孔内深处清不干净。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溶胀相当于“预打开通道”，是除胶深度与均匀性的前提。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温度与时间要按板材耐热性匹配，并定时做背光验证。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圆角矩形 9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第二段 · 高锰酸钾氧化：把树脂“烧”成可溶物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85800" y="1638300"/>
            <a:ext cx="590550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碱性高锰酸钾（含 NaOH）把溶胀后的树脂氧化分解，生成可溶性产物随槽液带走。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关键参数：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KMnO₄ 浓度（常见约 40–60 g/L）、NaOH 浓度、槽温、处理时间。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槽液维护：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电解/化学再生维持氧化能力，定期分析补充。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275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风险：</a:t>
            </a: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浓度/温度过高、时间过长→过度咬蚀铜面与玻纤；不足→除胶不净。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7010400" y="1638300"/>
            <a:ext cx="4495800" cy="3143250"/>
          </a:xfrm>
          <a:prstGeom prst="roundRect">
            <a:avLst>
              <a:gd name="adj" fmla="val 4848"/>
            </a:avLst>
          </a:prstGeom>
          <a:solidFill>
            <a:srgbClr val="FEF3C7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7391400" y="1943100"/>
            <a:ext cx="3733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B45309"/>
                </a:solidFill>
              </a:defRPr>
            </a:pPr>
            <a:r>
              <a:rPr sz="1500" b="1">
                <a:solidFill>
                  <a:srgbClr val="B4530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关于铜面咬蚀</a:t>
            </a:r>
            <a:endParaRPr sz="1500" b="1">
              <a:solidFill>
                <a:srgbClr val="B4530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391400" y="2495550"/>
            <a:ext cx="37338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体系通过 NaOH 浓度与温度平衡，把对铜的咬蚀控制在“轻微粗化”水平。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0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铜面轻微粗化是正常且有益的（提供锚点）；出现深坑、台阶、变薄则是缺陷。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275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首件微切片是确认咬蚀量的标准手段。</a:t>
            </a:r>
            <a:endParaRPr sz="1275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85800" y="65151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94A3B8"/>
                </a:solidFill>
              </a:defRPr>
            </a:pPr>
            <a:r>
              <a:rPr sz="975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化学除胶渣 ｜ 第二站 · 清孔</a:t>
            </a:r>
            <a:endParaRPr sz="975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第三段 · 中和还原：把锰残留“洗干净”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85800" y="2277110"/>
            <a:ext cx="627507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还原并清除孔壁残留的 MnO₂ 棕色污渍与锰离子，防止污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None/>
              <a:defRPr sz="1275">
                <a:solidFill>
                  <a:srgbClr val="334155"/>
                </a:solidFill>
              </a:defRPr>
            </a:pPr>
            <a:r>
              <a:rPr lang="en-US"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染后续沉铜槽。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手段：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中和还原剂（羟胺类还原液）+ 酸洗清洁段组合完成。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还原必须彻底——残留锰会拉低背光等级、损害沉铜结合力。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None/>
              <a:defRPr sz="1275">
                <a:solidFill>
                  <a:srgbClr val="334155"/>
                </a:solidFill>
              </a:defRPr>
            </a:pP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孔壁无棕黑色残留，水洗后表面清洁、pH 中性。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7031990" y="1988820"/>
            <a:ext cx="4495800" cy="314325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7412990" y="2293620"/>
            <a:ext cx="3733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1E40AF"/>
                </a:solidFill>
              </a:defRPr>
            </a:pPr>
            <a:r>
              <a:rPr sz="1500" b="1">
                <a:solidFill>
                  <a:srgbClr val="1E40A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还原前 → 还原后</a:t>
            </a:r>
            <a:endParaRPr sz="1500" b="1">
              <a:solidFill>
                <a:srgbClr val="1E40A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7412990" y="2846070"/>
            <a:ext cx="1600200" cy="1143000"/>
          </a:xfrm>
          <a:prstGeom prst="roundRect">
            <a:avLst>
              <a:gd name="adj" fmla="val 8333"/>
            </a:avLst>
          </a:prstGeom>
          <a:solidFill>
            <a:srgbClr val="92400E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412990" y="3131820"/>
            <a:ext cx="1600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孔壁棕黑
MnO₂ 残留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9356090" y="2846070"/>
            <a:ext cx="1600200" cy="1143000"/>
          </a:xfrm>
          <a:prstGeom prst="roundRect">
            <a:avLst>
              <a:gd name="adj" fmla="val 8333"/>
            </a:avLst>
          </a:prstGeom>
          <a:solidFill>
            <a:srgbClr val="047857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356090" y="3131820"/>
            <a:ext cx="1600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孔壁洁净
铜色裸露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12990" y="4198620"/>
            <a:ext cx="37338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buChar char="•"/>
              <a:defRPr sz="1200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判定：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目视孔壁颜色 + 背光试验，确认无锰残留后再放行。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圆角矩形 1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理想结果：均匀微粗糙的“锚定形貌”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1552575"/>
            <a:ext cx="9525000" cy="3619500"/>
          </a:xfrm>
          <a:prstGeom prst="rect">
            <a:avLst/>
          </a:prstGeom>
        </p:spPr>
      </p:pic>
      <p:sp>
        <p:nvSpPr>
          <p:cNvPr id="5" name="圆角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5391150"/>
            <a:ext cx="3263900" cy="819150"/>
          </a:xfrm>
          <a:prstGeom prst="roundRect">
            <a:avLst>
              <a:gd name="adj" fmla="val 13953"/>
            </a:avLst>
          </a:prstGeom>
          <a:solidFill>
            <a:srgbClr val="D1FAE5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76300" y="5524500"/>
            <a:ext cx="2882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47857"/>
                </a:solidFill>
              </a:defRPr>
            </a:pPr>
            <a:r>
              <a:rPr sz="16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无树脂残留</a:t>
            </a:r>
            <a:endParaRPr sz="1600" b="1">
              <a:solidFill>
                <a:srgbClr val="04785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76300" y="5848350"/>
            <a:ext cx="2882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铜环表面无钻污 / 胶渣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292600" y="5391150"/>
            <a:ext cx="3263900" cy="819150"/>
          </a:xfrm>
          <a:prstGeom prst="roundRect">
            <a:avLst>
              <a:gd name="adj" fmla="val 13953"/>
            </a:avLst>
          </a:prstGeom>
          <a:solidFill>
            <a:srgbClr val="D1FAE5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483100" y="5524500"/>
            <a:ext cx="2882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47857"/>
                </a:solidFill>
              </a:defRPr>
            </a:pPr>
            <a:r>
              <a:rPr sz="16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无过度咬蚀</a:t>
            </a:r>
            <a:endParaRPr sz="1600" b="1">
              <a:solidFill>
                <a:srgbClr val="04785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483100" y="5848350"/>
            <a:ext cx="2882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铜面无深坑台阶，玻纤布无突出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899400" y="5391150"/>
            <a:ext cx="3263900" cy="819150"/>
          </a:xfrm>
          <a:prstGeom prst="roundRect">
            <a:avLst>
              <a:gd name="adj" fmla="val 13953"/>
            </a:avLst>
          </a:prstGeom>
          <a:solidFill>
            <a:srgbClr val="D1FAE5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089900" y="5524500"/>
            <a:ext cx="2882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047857"/>
                </a:solidFill>
              </a:defRPr>
            </a:pPr>
            <a:r>
              <a:rPr sz="16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锚点均匀</a:t>
            </a:r>
            <a:endParaRPr sz="1600" b="1">
              <a:solidFill>
                <a:srgbClr val="04785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089900" y="5848350"/>
            <a:ext cx="2882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微粗糙度均匀，镀层结合牢固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圆角矩形 9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工艺窗口：时间—温度—浓度三角平衡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2060575"/>
            <a:ext cx="6988810" cy="3028950"/>
          </a:xfrm>
          <a:prstGeom prst="rect">
            <a:avLst/>
          </a:prstGeom>
        </p:spPr>
      </p:pic>
      <p:sp>
        <p:nvSpPr>
          <p:cNvPr id="5" name="矩形 4"/>
          <p:cNvSpPr>
            <a:spLocks noGrp="1"/>
          </p:cNvSpPr>
          <p:nvPr/>
        </p:nvSpPr>
        <p:spPr>
          <a:xfrm>
            <a:off x="7239000" y="1988820"/>
            <a:ext cx="42672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欠处理：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溶胀不足 / 浓度低 / 时间短 → 除胶不净，背光不良，镀层结合力差。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过处理：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温度高 / 浓度高 / 停留长 → 铜面过度咬蚀、孔壁台阶、玻纤损伤。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正确做法：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DOE 建立窗口，首件背光 + 微切片确认后再批量。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圆角矩形 5"/>
          <p:cNvSpPr>
            <a:spLocks noGrp="1"/>
          </p:cNvSpPr>
          <p:nvPr/>
        </p:nvSpPr>
        <p:spPr>
          <a:xfrm>
            <a:off x="7239000" y="4610100"/>
            <a:ext cx="4267200" cy="876300"/>
          </a:xfrm>
          <a:prstGeom prst="roundRect">
            <a:avLst>
              <a:gd name="adj" fmla="val 13043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505700" y="4762500"/>
            <a:ext cx="3771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窗口不是越大越好，而是“稳得住”：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槽液分析、温度记录、定期再生缺一不可。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圆角矩形 1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685800" y="533400"/>
            <a:ext cx="1047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2563EB"/>
                </a:solidFill>
              </a:defRPr>
            </a:pPr>
            <a:r>
              <a:rPr sz="12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第四部分 · 工艺与质量</a:t>
            </a:r>
            <a:endParaRPr sz="12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单面、双面、多层：清孔要求逐级加码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1485265"/>
            <a:ext cx="10701020" cy="3852545"/>
          </a:xfrm>
          <a:prstGeom prst="rect">
            <a:avLst/>
          </a:prstGeom>
        </p:spPr>
      </p:pic>
      <p:sp>
        <p:nvSpPr>
          <p:cNvPr id="5" name="矩形 4"/>
          <p:cNvSpPr>
            <a:spLocks noGrp="1"/>
          </p:cNvSpPr>
          <p:nvPr/>
        </p:nvSpPr>
        <p:spPr>
          <a:xfrm>
            <a:off x="754380" y="5229225"/>
            <a:ext cx="3225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2563EB"/>
                </a:solidFill>
              </a:defRPr>
            </a:pPr>
            <a:r>
              <a:rPr sz="16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单面板</a:t>
            </a:r>
            <a:endParaRPr sz="16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754380" y="5591175"/>
            <a:ext cx="32258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无内层互连压力，机械清孔（除尘去毛刺）即可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4361180" y="5229225"/>
            <a:ext cx="3225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2563EB"/>
                </a:solidFill>
              </a:defRPr>
            </a:pPr>
            <a:r>
              <a:rPr sz="16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双面板</a:t>
            </a:r>
            <a:endParaRPr sz="16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4361180" y="5591175"/>
            <a:ext cx="32258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机械清孔为主，可加化学微蚀提升结合力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967980" y="5229225"/>
            <a:ext cx="3225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2563EB"/>
                </a:solidFill>
              </a:defRPr>
            </a:pPr>
            <a:r>
              <a:rPr sz="16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多层板</a:t>
            </a:r>
            <a:endParaRPr sz="16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967980" y="5591175"/>
            <a:ext cx="32258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必须除胶渣（溶胀 / 高锰酸钾 / 中和）+ 玻纤微蚀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圆角矩形 10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常见缺陷与对策：看得见问题，更要堵得住根因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390" y="1759585"/>
            <a:ext cx="5833110" cy="2625090"/>
          </a:xfrm>
          <a:prstGeom prst="rect">
            <a:avLst/>
          </a:prstGeom>
        </p:spPr>
      </p:pic>
      <p:graphicFrame>
        <p:nvGraphicFramePr>
          <p:cNvPr id="15" name="表格 14"/>
          <p:cNvGraphicFramePr/>
          <p:nvPr/>
        </p:nvGraphicFramePr>
        <p:xfrm>
          <a:off x="6286500" y="1638300"/>
          <a:ext cx="5219701" cy="2857500"/>
        </p:xfrm>
        <a:graphic>
          <a:graphicData uri="http://schemas.openxmlformats.org/drawingml/2006/table">
            <a:tbl>
              <a:tblPr/>
              <a:tblGrid>
                <a:gridCol w="1491343"/>
                <a:gridCol w="1864179"/>
                <a:gridCol w="1864179"/>
              </a:tblGrid>
              <a:tr h="381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缺陷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主要根因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对策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除胶不净 / 背光不良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溶胀不足；浓度、温度低；时间短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复核槽液与温度，延长处理时间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铜面过度咬蚀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高锰酸钾过浓、过热、停留过长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收紧窗口，缩短停留时间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玻纤布突出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玻璃微蚀不足或过蚀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校准蚀刻速率，检查水洗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孔内残留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水洗压力不足、干燥不良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提高水洗压力，确认干燥效果</a:t>
                      </a:r>
                      <a:endParaRPr sz="14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圆角矩形 5"/>
          <p:cNvSpPr>
            <a:spLocks noGrp="1"/>
          </p:cNvSpPr>
          <p:nvPr/>
        </p:nvSpPr>
        <p:spPr>
          <a:xfrm>
            <a:off x="685800" y="5157470"/>
            <a:ext cx="10820400" cy="1047750"/>
          </a:xfrm>
          <a:prstGeom prst="roundRect">
            <a:avLst>
              <a:gd name="adj" fmla="val 12727"/>
            </a:avLst>
          </a:prstGeom>
          <a:solidFill>
            <a:srgbClr val="FFE4E6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1055370" y="5517515"/>
            <a:ext cx="100584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教训：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缺陷往往批量出现，首件确认 + 定期微切片抽检，是堵住批量风险的唯一办法。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圆角矩形 20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检验方法：背光、切片、SEM 三层把关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080" y="1701165"/>
            <a:ext cx="10344785" cy="3620770"/>
          </a:xfrm>
          <a:prstGeom prst="rect">
            <a:avLst/>
          </a:prstGeom>
        </p:spPr>
      </p:pic>
      <p:sp>
        <p:nvSpPr>
          <p:cNvPr id="17" name="圆角矩形 16"/>
          <p:cNvSpPr>
            <a:spLocks noGrp="1"/>
          </p:cNvSpPr>
          <p:nvPr/>
        </p:nvSpPr>
        <p:spPr>
          <a:xfrm>
            <a:off x="685800" y="6096000"/>
            <a:ext cx="10820400" cy="342900"/>
          </a:xfrm>
          <a:prstGeom prst="roundRect">
            <a:avLst>
              <a:gd name="adj" fmla="val 27778"/>
            </a:avLst>
          </a:prstGeom>
          <a:solidFill>
            <a:srgbClr val="F8FAFC"/>
          </a:solidFill>
          <a:ln w="0">
            <a:noFill/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876300" y="6153150"/>
            <a:ext cx="10439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6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检验时机：</a:t>
            </a: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首件、换线、换料、每班抽检，四者缺一不可。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圆角矩形 9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等离子体清孔：细孔、盲孔与敏感材料的“温柔解法”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1858645"/>
            <a:ext cx="6448425" cy="2901950"/>
          </a:xfrm>
          <a:prstGeom prst="rect">
            <a:avLst/>
          </a:prstGeom>
        </p:spPr>
      </p:pic>
      <p:sp>
        <p:nvSpPr>
          <p:cNvPr id="5" name="矩形 4"/>
          <p:cNvSpPr>
            <a:spLocks noGrp="1"/>
          </p:cNvSpPr>
          <p:nvPr/>
        </p:nvSpPr>
        <p:spPr>
          <a:xfrm>
            <a:off x="6477000" y="1988820"/>
            <a:ext cx="5029200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低压真空腔中 O₂/CF₄ 混合气体放电，活性粒子分解孔内有机钻污与粉尘。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无机械应力、无化学残液，适合高厚径比细孔、盲孔与薄型柔性材料。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spcAft>
                <a:spcPts val="15"/>
              </a:spcAft>
              <a:buChar char="•"/>
              <a:defRPr sz="1275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真空度、气体配比、处理时间与批次均匀性。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定位：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与化学除胶渣互补；对无机玻纤粉尘效果有限，常组合使用。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Char char="•"/>
              <a:defRPr sz="1275">
                <a:solidFill>
                  <a:srgbClr val="334155"/>
                </a:solidFill>
              </a:defRPr>
            </a:pPr>
            <a:r>
              <a:rPr lang="zh-CN"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常用气体：</a:t>
            </a:r>
            <a:endParaRPr lang="zh-CN" altLang="en-US" sz="1400" b="1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None/>
              <a:defRPr sz="1275">
                <a:solidFill>
                  <a:srgbClr val="334155"/>
                </a:solidFill>
              </a:defRPr>
            </a:pPr>
            <a:r>
              <a:rPr lang="en-US" altLang="zh-CN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O₂：</a:t>
            </a:r>
            <a:r>
              <a:rPr lang="zh-CN" altLang="en-US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主力氧化气体，分解绝大多数有机胶渣</a:t>
            </a:r>
            <a:endParaRPr lang="zh-CN" altLang="en-US"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None/>
              <a:defRPr sz="1275">
                <a:solidFill>
                  <a:srgbClr val="334155"/>
                </a:solidFill>
              </a:defRPr>
            </a:pPr>
            <a:r>
              <a:rPr lang="en-US" altLang="zh-CN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CF₄/SF₆：</a:t>
            </a:r>
            <a:r>
              <a:rPr lang="zh-CN" altLang="en-US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含氟气体，强化 </a:t>
            </a:r>
            <a:r>
              <a:rPr lang="en-US" altLang="zh-CN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 </a:t>
            </a:r>
            <a:r>
              <a:rPr lang="zh-CN" altLang="en-US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材质刻蚀能力</a:t>
            </a:r>
            <a:endParaRPr lang="zh-CN" altLang="en-US"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None/>
              <a:defRPr sz="1275">
                <a:solidFill>
                  <a:srgbClr val="334155"/>
                </a:solidFill>
              </a:defRPr>
            </a:pPr>
            <a:r>
              <a:rPr lang="en-US" altLang="zh-CN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Ar：</a:t>
            </a:r>
            <a:r>
              <a:rPr lang="zh-CN" altLang="en-US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物理轰击气体，提升深孔、盲孔底部清孔效果</a:t>
            </a:r>
            <a:endParaRPr lang="zh-CN" altLang="en-US"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buNone/>
              <a:defRPr sz="1275">
                <a:solidFill>
                  <a:srgbClr val="334155"/>
                </a:solidFill>
              </a:defRPr>
            </a:pPr>
            <a:r>
              <a:rPr lang="en-US" altLang="zh-CN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N₂：</a:t>
            </a:r>
            <a:r>
              <a:rPr lang="zh-CN" altLang="en-US"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稳定等离子体，辅助调整蚀刻速率</a:t>
            </a:r>
            <a:endParaRPr lang="zh-CN" altLang="en-US"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圆角矩形 5"/>
          <p:cNvSpPr>
            <a:spLocks noGrp="1"/>
          </p:cNvSpPr>
          <p:nvPr/>
        </p:nvSpPr>
        <p:spPr>
          <a:xfrm>
            <a:off x="6456045" y="5589270"/>
            <a:ext cx="5464810" cy="742950"/>
          </a:xfrm>
          <a:prstGeom prst="roundRect">
            <a:avLst>
              <a:gd name="adj" fmla="val 15385"/>
            </a:avLst>
          </a:prstGeom>
          <a:solidFill>
            <a:srgbClr val="DBEAFE"/>
          </a:solidFill>
          <a:ln w="0">
            <a:noFill/>
            <a:prstDash val="solid"/>
          </a:ln>
        </p:spPr>
        <p:txBody>
          <a:bodyPr/>
          <a:p>
            <a:endParaRPr lang="zh-CN" altLang="en-US"/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722745" y="5741670"/>
            <a:ext cx="4533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34155"/>
                </a:solidFill>
              </a:defRPr>
            </a:pPr>
            <a:r>
              <a:rPr sz="14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一句话：</a:t>
            </a:r>
            <a:r>
              <a:rPr sz="14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结构越细、材料越敏感，越要优先考虑等离子体方案。</a:t>
            </a:r>
            <a:endParaRPr sz="14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圆角矩形 7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关键控制点：六张表管住清孔质量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685800" y="1562100"/>
          <a:ext cx="10820400" cy="4572000"/>
        </p:xfrm>
        <a:graphic>
          <a:graphicData uri="http://schemas.openxmlformats.org/drawingml/2006/table">
            <a:tbl>
              <a:tblPr/>
              <a:tblGrid>
                <a:gridCol w="1909482"/>
                <a:gridCol w="3182471"/>
                <a:gridCol w="2545976"/>
                <a:gridCol w="3182471"/>
              </a:tblGrid>
              <a:tr h="381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工序段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关键参数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监控手段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失效后果</a:t>
                      </a:r>
                      <a:endParaRPr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喷砂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磨料粒径 / 压力 / 时间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首件背光、磨料状态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清孔不净、孔口损伤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高压水洗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水压 / 水质 / 时间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压力表与流量记录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磨料粉尘残留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溶胀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温度 / 时间 / 浓度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槽液分析、温控记录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除胶不净、孔壁损伤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高锰酸钾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浓度 / 温度 / 时间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滴定 / 再生系统、温度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过度咬蚀或除胶不净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中和还原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还原剂浓度 / 时间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孔壁颜色、pH 检查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锰残留污染沉铜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玻璃微蚀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蚀刻速率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微切片监控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334155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玻纤布突出</a:t>
                      </a:r>
                      <a:endParaRPr sz="1600">
                        <a:solidFill>
                          <a:srgbClr val="334155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>
            <a:spLocks noGrp="1"/>
          </p:cNvSpPr>
          <p:nvPr/>
        </p:nvSpPr>
        <p:spPr>
          <a:xfrm>
            <a:off x="685800" y="6324600"/>
            <a:ext cx="10820400" cy="133350"/>
          </a:xfrm>
          <a:prstGeom prst="rect">
            <a:avLst/>
          </a:prstGeom>
          <a:noFill/>
          <a:ln w="0">
            <a:noFill/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838200"/>
            <a:ext cx="10820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700" b="1">
                <a:solidFill>
                  <a:srgbClr val="0F172A"/>
                </a:solidFill>
              </a:defRPr>
            </a:pPr>
            <a:r>
              <a:rPr sz="27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总结：清孔的五条硬道理</a:t>
            </a:r>
            <a:endParaRPr sz="27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16383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1714500"/>
            <a:ext cx="43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371600" y="16192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目标就一个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305300" y="1638300"/>
            <a:ext cx="695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干净、露铜、可镀、结合牢固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圆角矩形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85800" y="23622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85800" y="2438400"/>
            <a:ext cx="43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371600" y="23431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方法分两类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4305300" y="2362200"/>
            <a:ext cx="695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双面板走机械清孔；多层板必须化学除胶渣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圆角矩形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85800" y="30861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85800" y="3162300"/>
            <a:ext cx="43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371600" y="30670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流程五段式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4305300" y="3086100"/>
            <a:ext cx="695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溶胀—高锰酸钾—中和—清洁—玻璃微蚀，段段相连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圆角矩形 15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85800" y="38100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85800" y="3886200"/>
            <a:ext cx="43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1371600" y="37909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窗口三角平衡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4305300" y="3810000"/>
            <a:ext cx="695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时间—温度—浓度，用背光 + 微切片闭环验证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85800" y="45339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685800" y="4610100"/>
            <a:ext cx="43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1371600" y="45148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地位是第一关口</a:t>
            </a:r>
            <a:endParaRPr sz="1500" b="1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4305300" y="4533900"/>
            <a:ext cx="695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34155"/>
                </a:solidFill>
              </a:defRPr>
            </a:pPr>
            <a:r>
              <a:rPr sz="16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清孔做得好，孔铜结合力与导通可靠性才有底</a:t>
            </a:r>
            <a:endParaRPr sz="16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85800" y="5467350"/>
            <a:ext cx="10820400" cy="742950"/>
          </a:xfrm>
          <a:prstGeom prst="roundRect">
            <a:avLst>
              <a:gd name="adj" fmla="val 17949"/>
            </a:avLst>
          </a:prstGeom>
          <a:solidFill>
            <a:srgbClr val="DBEAFE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990600" y="5638800"/>
            <a:ext cx="1021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34155"/>
                </a:solidFill>
              </a:defRPr>
            </a:pPr>
            <a:r>
              <a:rPr sz="2000" b="1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下一站预告：</a:t>
            </a:r>
            <a:r>
              <a:rPr sz="2000">
                <a:solidFill>
                  <a:srgbClr val="3341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化学沉铜——清孔的效果将在那里被检验。</a:t>
            </a:r>
            <a:endParaRPr sz="2000">
              <a:solidFill>
                <a:srgbClr val="33415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1049000" y="65151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r">
              <a:defRPr sz="975">
                <a:solidFill>
                  <a:srgbClr val="94A3B8"/>
                </a:solidFill>
              </a:defRPr>
            </a:pPr>
            <a:r>
              <a:rPr sz="975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975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2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3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4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5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6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7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8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9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0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1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2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3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4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5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6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7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8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19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20.xml><?xml version="1.0" encoding="utf-8"?>
<p:tagLst xmlns:p="http://schemas.openxmlformats.org/presentationml/2006/main">
  <p:tag name="KSO_WM_DIAGRAM_VIRTUALLY_FRAME" val="{&quot;height&quot;:189,&quot;left&quot;:54,&quot;top&quot;:127.5,&quot;width&quot;:831}"/>
</p:tagLst>
</file>

<file path=ppt/tags/tag21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2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3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4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5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6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7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8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29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0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1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2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3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4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5.xml><?xml version="1.0" encoding="utf-8"?>
<p:tagLst xmlns:p="http://schemas.openxmlformats.org/presentationml/2006/main">
  <p:tag name="KSO_WM_DIAGRAM_VIRTUALLY_FRAME" val="{&quot;height&quot;:129,&quot;left&quot;:54,&quot;top&quot;:120,&quot;width&quot;:834}"/>
</p:tagLst>
</file>

<file path=ppt/tags/tag36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37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38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39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0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1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2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3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4.xml><?xml version="1.0" encoding="utf-8"?>
<p:tagLst xmlns:p="http://schemas.openxmlformats.org/presentationml/2006/main">
  <p:tag name="KSO_WM_DIAGRAM_VIRTUALLY_FRAME" val="{&quot;height&quot;:64.5,&quot;left&quot;:54,&quot;top&quot;:424.5,&quot;width&quot;:825}"/>
</p:tagLst>
</file>

<file path=ppt/tags/tag45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46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47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48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49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0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1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2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3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4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5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6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7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8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59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60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61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62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63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ags/tag64.xml><?xml version="1.0" encoding="utf-8"?>
<p:tagLst xmlns:p="http://schemas.openxmlformats.org/presentationml/2006/main">
  <p:tag name="KSO_WM_DIAGRAM_VIRTUALLY_FRAME" val="{&quot;height&quot;:264,&quot;left&quot;:54,&quot;top&quot;:127.5,&quot;width&quot;:832.5}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3024</Words>
  <Application>WPS 演示</Application>
  <PresentationFormat>Converted Presentation</PresentationFormat>
  <Paragraphs>363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Arial Unicode MS</vt:lpstr>
      <vt:lpstr>Calibri</vt:lpstr>
      <vt:lpstr>Calibri Light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金威</cp:lastModifiedBy>
  <cp:revision>2</cp:revision>
  <dcterms:created xsi:type="dcterms:W3CDTF">2026-08-12T12:59:00Z</dcterms:created>
  <dcterms:modified xsi:type="dcterms:W3CDTF">2026-08-12T13:32:02Z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27337FF2D64441D1A7ABA9CB10EB2464_12</vt:lpwstr>
  </property>
</Properties>
</file>