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60" r:id="rId6"/>
    <p:sldId id="278" r:id="rId7"/>
    <p:sldId id="261" r:id="rId8"/>
    <p:sldId id="262" r:id="rId9"/>
    <p:sldId id="279" r:id="rId10"/>
    <p:sldId id="263" r:id="rId11"/>
    <p:sldId id="264" r:id="rId12"/>
    <p:sldId id="265" r:id="rId13"/>
    <p:sldId id="280" r:id="rId14"/>
    <p:sldId id="267" r:id="rId15"/>
    <p:sldId id="266" r:id="rId16"/>
    <p:sldId id="268" r:id="rId17"/>
    <p:sldId id="281" r:id="rId18"/>
    <p:sldId id="270" r:id="rId19"/>
    <p:sldId id="271" r:id="rId20"/>
    <p:sldId id="272" r:id="rId21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曝光段四大不良：曝光不足、曝光过度、对位偏移、底片污染。</a:t>
            </a:r>
          </a:p>
          <a:p>
            <a:r>
              <a:t>曝光不足与过度是一对“相反数”，用能量窗口试验锁定最佳值。</a:t>
            </a:r>
          </a:p>
          <a:p>
            <a:r>
              <a:t>底片污染会造成同一位置反复缺陷，必须无尘管理。</a:t>
            </a:r>
          </a:p>
          <a:p>
            <a:r>
              <a:t>[Sources] 本课件所有示意图均为内部制作的教学示意图（PPT 原生图形绘制）；工艺原理与参数依据公开的 PCB/FPC 制程教材、干膜厂商公开技术资料（杜邦 Riston、日立、旭化成等）与行业通用经验整理；文中数值均为行业常见参考值，授课时请注明“以本厂工艺文件与 DOE 验证结果为准”。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0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tags" Target="../tags/tag3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5" Type="http://schemas.openxmlformats.org/officeDocument/2006/relationships/notesSlide" Target="../notesSlides/notesSlide9.xml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67.xml"/><Relationship Id="rId22" Type="http://schemas.openxmlformats.org/officeDocument/2006/relationships/tags" Target="../tags/tag66.xml"/><Relationship Id="rId21" Type="http://schemas.openxmlformats.org/officeDocument/2006/relationships/tags" Target="../tags/tag65.xml"/><Relationship Id="rId20" Type="http://schemas.openxmlformats.org/officeDocument/2006/relationships/tags" Target="../tags/tag64.xml"/><Relationship Id="rId2" Type="http://schemas.openxmlformats.org/officeDocument/2006/relationships/tags" Target="../tags/tag46.xml"/><Relationship Id="rId19" Type="http://schemas.openxmlformats.org/officeDocument/2006/relationships/tags" Target="../tags/tag63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4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1" Type="http://schemas.openxmlformats.org/officeDocument/2006/relationships/notesSlide" Target="../notesSlides/notesSlide12.xml"/><Relationship Id="rId30" Type="http://schemas.openxmlformats.org/officeDocument/2006/relationships/slideLayout" Target="../slideLayouts/slideLayout1.xml"/><Relationship Id="rId3" Type="http://schemas.openxmlformats.org/officeDocument/2006/relationships/tags" Target="../tags/tag70.xml"/><Relationship Id="rId29" Type="http://schemas.openxmlformats.org/officeDocument/2006/relationships/tags" Target="../tags/tag96.xml"/><Relationship Id="rId28" Type="http://schemas.openxmlformats.org/officeDocument/2006/relationships/tags" Target="../tags/tag95.xml"/><Relationship Id="rId27" Type="http://schemas.openxmlformats.org/officeDocument/2006/relationships/tags" Target="../tags/tag94.xml"/><Relationship Id="rId26" Type="http://schemas.openxmlformats.org/officeDocument/2006/relationships/tags" Target="../tags/tag93.xml"/><Relationship Id="rId25" Type="http://schemas.openxmlformats.org/officeDocument/2006/relationships/tags" Target="../tags/tag92.xml"/><Relationship Id="rId24" Type="http://schemas.openxmlformats.org/officeDocument/2006/relationships/tags" Target="../tags/tag91.xml"/><Relationship Id="rId23" Type="http://schemas.openxmlformats.org/officeDocument/2006/relationships/tags" Target="../tags/tag90.xml"/><Relationship Id="rId22" Type="http://schemas.openxmlformats.org/officeDocument/2006/relationships/tags" Target="../tags/tag89.xml"/><Relationship Id="rId21" Type="http://schemas.openxmlformats.org/officeDocument/2006/relationships/tags" Target="../tags/tag88.xml"/><Relationship Id="rId20" Type="http://schemas.openxmlformats.org/officeDocument/2006/relationships/tags" Target="../tags/tag87.xml"/><Relationship Id="rId2" Type="http://schemas.openxmlformats.org/officeDocument/2006/relationships/tags" Target="../tags/tag69.xml"/><Relationship Id="rId19" Type="http://schemas.openxmlformats.org/officeDocument/2006/relationships/tags" Target="../tags/tag86.xml"/><Relationship Id="rId18" Type="http://schemas.openxmlformats.org/officeDocument/2006/relationships/tags" Target="../tags/tag85.xml"/><Relationship Id="rId17" Type="http://schemas.openxmlformats.org/officeDocument/2006/relationships/tags" Target="../tags/tag84.xml"/><Relationship Id="rId16" Type="http://schemas.openxmlformats.org/officeDocument/2006/relationships/tags" Target="../tags/tag83.xml"/><Relationship Id="rId15" Type="http://schemas.openxmlformats.org/officeDocument/2006/relationships/tags" Target="../tags/tag82.xml"/><Relationship Id="rId14" Type="http://schemas.openxmlformats.org/officeDocument/2006/relationships/tags" Target="../tags/tag81.xml"/><Relationship Id="rId13" Type="http://schemas.openxmlformats.org/officeDocument/2006/relationships/tags" Target="../tags/tag80.xml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tags" Target="../tags/tag6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2" Type="http://schemas.openxmlformats.org/officeDocument/2006/relationships/notesSlide" Target="../notesSlides/notesSlide14.xml"/><Relationship Id="rId31" Type="http://schemas.openxmlformats.org/officeDocument/2006/relationships/slideLayout" Target="../slideLayouts/slideLayout1.xml"/><Relationship Id="rId30" Type="http://schemas.openxmlformats.org/officeDocument/2006/relationships/tags" Target="../tags/tag126.xml"/><Relationship Id="rId3" Type="http://schemas.openxmlformats.org/officeDocument/2006/relationships/tags" Target="../tags/tag99.xml"/><Relationship Id="rId29" Type="http://schemas.openxmlformats.org/officeDocument/2006/relationships/tags" Target="../tags/tag125.xml"/><Relationship Id="rId28" Type="http://schemas.openxmlformats.org/officeDocument/2006/relationships/tags" Target="../tags/tag124.xml"/><Relationship Id="rId27" Type="http://schemas.openxmlformats.org/officeDocument/2006/relationships/tags" Target="../tags/tag123.xml"/><Relationship Id="rId26" Type="http://schemas.openxmlformats.org/officeDocument/2006/relationships/tags" Target="../tags/tag122.xml"/><Relationship Id="rId25" Type="http://schemas.openxmlformats.org/officeDocument/2006/relationships/tags" Target="../tags/tag121.xml"/><Relationship Id="rId24" Type="http://schemas.openxmlformats.org/officeDocument/2006/relationships/tags" Target="../tags/tag120.xml"/><Relationship Id="rId23" Type="http://schemas.openxmlformats.org/officeDocument/2006/relationships/tags" Target="../tags/tag119.xml"/><Relationship Id="rId22" Type="http://schemas.openxmlformats.org/officeDocument/2006/relationships/tags" Target="../tags/tag118.xml"/><Relationship Id="rId21" Type="http://schemas.openxmlformats.org/officeDocument/2006/relationships/tags" Target="../tags/tag117.xml"/><Relationship Id="rId20" Type="http://schemas.openxmlformats.org/officeDocument/2006/relationships/tags" Target="../tags/tag116.xml"/><Relationship Id="rId2" Type="http://schemas.openxmlformats.org/officeDocument/2006/relationships/tags" Target="../tags/tag98.xml"/><Relationship Id="rId19" Type="http://schemas.openxmlformats.org/officeDocument/2006/relationships/tags" Target="../tags/tag115.xml"/><Relationship Id="rId18" Type="http://schemas.openxmlformats.org/officeDocument/2006/relationships/tags" Target="../tags/tag114.xml"/><Relationship Id="rId17" Type="http://schemas.openxmlformats.org/officeDocument/2006/relationships/tags" Target="../tags/tag113.xml"/><Relationship Id="rId16" Type="http://schemas.openxmlformats.org/officeDocument/2006/relationships/tags" Target="../tags/tag112.xml"/><Relationship Id="rId15" Type="http://schemas.openxmlformats.org/officeDocument/2006/relationships/tags" Target="../tags/tag111.xml"/><Relationship Id="rId14" Type="http://schemas.openxmlformats.org/officeDocument/2006/relationships/tags" Target="../tags/tag110.xml"/><Relationship Id="rId13" Type="http://schemas.openxmlformats.org/officeDocument/2006/relationships/tags" Target="../tags/tag109.xml"/><Relationship Id="rId12" Type="http://schemas.openxmlformats.org/officeDocument/2006/relationships/tags" Target="../tags/tag108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tags" Target="../tags/tag9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7" name="矩形 36"/>
          <p:cNvSpPr>
            <a:spLocks noGrp="1"/>
          </p:cNvSpPr>
          <p:nvPr/>
        </p:nvSpPr>
        <p:spPr>
          <a:xfrm>
            <a:off x="6896100" y="0"/>
            <a:ext cx="5295900" cy="6858000"/>
          </a:xfrm>
          <a:prstGeom prst="rect">
            <a:avLst/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" name="矩形 1"/>
          <p:cNvSpPr>
            <a:spLocks noGrp="1"/>
          </p:cNvSpPr>
          <p:nvPr/>
        </p:nvSpPr>
        <p:spPr>
          <a:xfrm>
            <a:off x="6896100" y="0"/>
            <a:ext cx="95250" cy="6858000"/>
          </a:xfrm>
          <a:prstGeom prst="rect">
            <a:avLst/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3" name="圆角矩形 2"/>
          <p:cNvSpPr>
            <a:spLocks noGrp="1"/>
          </p:cNvSpPr>
          <p:nvPr/>
        </p:nvSpPr>
        <p:spPr>
          <a:xfrm>
            <a:off x="7353300" y="876300"/>
            <a:ext cx="3009900" cy="342900"/>
          </a:xfrm>
          <a:prstGeom prst="roundRect">
            <a:avLst>
              <a:gd name="adj" fmla="val 44444"/>
            </a:avLst>
          </a:prstGeom>
          <a:solidFill>
            <a:srgbClr val="2E7EC2"/>
          </a:solidFill>
          <a:ln w="0">
            <a:noFill/>
            <a:prstDash val="solid"/>
          </a:ln>
        </p:spPr>
      </p:sp>
      <p:sp>
        <p:nvSpPr>
          <p:cNvPr id="4" name="矩形 3"/>
          <p:cNvSpPr>
            <a:spLocks noGrp="1"/>
          </p:cNvSpPr>
          <p:nvPr/>
        </p:nvSpPr>
        <p:spPr>
          <a:xfrm>
            <a:off x="7353300" y="876300"/>
            <a:ext cx="30099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ctr">
            <a:noAutofit/>
          </a:bodyPr>
          <a:lstStyle/>
          <a:p>
            <a:pPr algn="ctr">
              <a:defRPr sz="1200">
                <a:solidFill>
                  <a:srgbClr val="FFFFFF"/>
                </a:solidFill>
              </a:defRPr>
            </a:pPr>
            <a:r>
              <a:rPr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第四站 · DES</a:t>
            </a:r>
            <a:endParaRPr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圆角矩形 4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353300" y="1676400"/>
            <a:ext cx="4381500" cy="1028700"/>
          </a:xfrm>
          <a:prstGeom prst="roundRect">
            <a:avLst>
              <a:gd name="adj" fmla="val 1296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6" name="圆角矩形 5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620000" y="196215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7" name="矩形 6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620000" y="2049780"/>
            <a:ext cx="438150" cy="27165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8267700" y="1809750"/>
            <a:ext cx="323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8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贴干膜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267700" y="2171700"/>
            <a:ext cx="3276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 b="1">
                <a:solidFill>
                  <a:srgbClr val="1F6FB2"/>
                </a:solidFill>
              </a:defRPr>
            </a:pPr>
            <a:r>
              <a:rPr sz="1125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Lamination</a:t>
            </a:r>
            <a:endParaRPr sz="1125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267700" y="2400300"/>
            <a:ext cx="3276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125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在铜面热压一层感光干膜</a:t>
            </a:r>
            <a:endParaRPr sz="1125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圆角矩形 10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353300" y="3028950"/>
            <a:ext cx="4381500" cy="1028700"/>
          </a:xfrm>
          <a:prstGeom prst="roundRect">
            <a:avLst>
              <a:gd name="adj" fmla="val 1296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2" name="圆角矩形 1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7620000" y="331470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7620000" y="3402330"/>
            <a:ext cx="438150" cy="27165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8267700" y="3162300"/>
            <a:ext cx="323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8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267700" y="3524250"/>
            <a:ext cx="3276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 b="1">
                <a:solidFill>
                  <a:srgbClr val="1F6FB2"/>
                </a:solidFill>
              </a:defRPr>
            </a:pPr>
            <a:r>
              <a:rPr sz="1125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Exposure</a:t>
            </a:r>
            <a:endParaRPr sz="1125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8267700" y="3752850"/>
            <a:ext cx="3276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125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UV 透过底片，把线路图形“印”进干膜</a:t>
            </a:r>
            <a:endParaRPr sz="1125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圆角矩形 16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7353300" y="4381500"/>
            <a:ext cx="4381500" cy="1028700"/>
          </a:xfrm>
          <a:prstGeom prst="roundRect">
            <a:avLst>
              <a:gd name="adj" fmla="val 1296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8" name="圆角矩形 17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7620000" y="466725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7620000" y="4754880"/>
            <a:ext cx="438150" cy="27165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8267700" y="4514850"/>
            <a:ext cx="323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8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</a:t>
            </a:r>
            <a:r>
              <a:rPr lang="zh-CN"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</a:t>
            </a:r>
            <a:endParaRPr lang="zh-CN"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8267700" y="4876800"/>
            <a:ext cx="3276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 b="1">
                <a:solidFill>
                  <a:srgbClr val="1F6FB2"/>
                </a:solidFill>
              </a:defRPr>
            </a:pPr>
            <a:r>
              <a:rPr sz="1125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Development</a:t>
            </a:r>
            <a:endParaRPr sz="1125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8267700" y="5105400"/>
            <a:ext cx="3276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125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碳酸钠冲掉未曝光干膜，轮廓显现</a:t>
            </a:r>
            <a:endParaRPr sz="1125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9515475" y="267652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9515475" y="301942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9515475" y="402907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9515475" y="437197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29" name="圆角矩形 28"/>
          <p:cNvSpPr>
            <a:spLocks noGrp="1"/>
          </p:cNvSpPr>
          <p:nvPr/>
        </p:nvSpPr>
        <p:spPr>
          <a:xfrm>
            <a:off x="762000" y="1428750"/>
            <a:ext cx="3143250" cy="323850"/>
          </a:xfrm>
          <a:prstGeom prst="roundRect">
            <a:avLst>
              <a:gd name="adj" fmla="val 47059"/>
            </a:avLst>
          </a:prstGeom>
          <a:solidFill>
            <a:srgbClr val="FCEBD6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723900" y="2057400"/>
            <a:ext cx="5334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7200" b="1">
                <a:solidFill>
                  <a:srgbClr val="1F6FB2"/>
                </a:solidFill>
              </a:defRPr>
            </a:pPr>
            <a:r>
              <a:rPr sz="7200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DES</a:t>
            </a:r>
            <a:endParaRPr sz="7200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762000" y="3238500"/>
            <a:ext cx="5334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3150" b="1">
                <a:solidFill>
                  <a:srgbClr val="1C2B3A"/>
                </a:solidFill>
              </a:defRPr>
            </a:pPr>
            <a:r>
              <a:rPr sz="31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贴干膜 · 曝光 · 显</a:t>
            </a:r>
            <a:r>
              <a:rPr lang="zh-CN" sz="31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</a:t>
            </a:r>
            <a:endParaRPr lang="zh-CN" sz="31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762000" y="3905250"/>
            <a:ext cx="552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>
                <a:solidFill>
                  <a:srgbClr val="5F7185"/>
                </a:solidFill>
              </a:defRPr>
            </a:pPr>
            <a:r>
              <a:rPr sz="15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Dry film lamination · Exposure · Development</a:t>
            </a:r>
            <a:endParaRPr sz="15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圆角矩形 33"/>
          <p:cNvSpPr>
            <a:spLocks noGrp="1"/>
          </p:cNvSpPr>
          <p:nvPr/>
        </p:nvSpPr>
        <p:spPr>
          <a:xfrm>
            <a:off x="762000" y="4476750"/>
            <a:ext cx="1143000" cy="3810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762000" y="4724400"/>
            <a:ext cx="5524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725">
                <a:solidFill>
                  <a:srgbClr val="3D4E5F"/>
                </a:solidFill>
              </a:defRPr>
            </a:pPr>
            <a:r>
              <a:rPr sz="1725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把底片上的线路图形“印”到铜面上，</a:t>
            </a:r>
            <a:endParaRPr sz="1725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5"/>
              </a:spcBef>
              <a:defRPr sz="1725">
                <a:solidFill>
                  <a:srgbClr val="3D4E5F"/>
                </a:solidFill>
              </a:defRPr>
            </a:pPr>
            <a:r>
              <a:rPr sz="1725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为后续蚀刻铺好“保护层”。</a:t>
            </a:r>
            <a:endParaRPr sz="1725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3" name="圆角矩形 42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479425"/>
            <a:ext cx="8123555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DES 是什么：一道“图形转移”工序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089025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/>
        </p:nvSpPr>
        <p:spPr>
          <a:xfrm>
            <a:off x="685800" y="1963420"/>
            <a:ext cx="4000500" cy="297180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圆角矩形 7"/>
          <p:cNvSpPr>
            <a:spLocks noGrp="1"/>
          </p:cNvSpPr>
          <p:nvPr/>
        </p:nvSpPr>
        <p:spPr>
          <a:xfrm>
            <a:off x="685800" y="1963420"/>
            <a:ext cx="76200" cy="2971165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1028700" y="2230120"/>
            <a:ext cx="33909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800" b="1">
                <a:solidFill>
                  <a:srgbClr val="14538C"/>
                </a:solidFill>
              </a:defRPr>
            </a:pPr>
            <a:r>
              <a:rPr sz="2000" b="1">
                <a:solidFill>
                  <a:srgbClr val="14538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DES 是什么</a:t>
            </a:r>
            <a:endParaRPr sz="2000" b="1">
              <a:solidFill>
                <a:srgbClr val="14538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028700" y="2687320"/>
            <a:ext cx="33909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DES = Dry film lamination</a:t>
            </a:r>
            <a:endParaRPr sz="1400" b="1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5"/>
              </a:spcBef>
              <a:defRPr sz="1350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Exposure · Development</a:t>
            </a:r>
            <a:endParaRPr sz="1400" b="1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5"/>
              </a:spcBef>
              <a:defRPr sz="135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（贴干膜 · 曝光 · 显</a:t>
            </a:r>
            <a:r>
              <a:rPr lang="zh-CN"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1028700" y="3830320"/>
            <a:ext cx="3352800" cy="3810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1028700" y="3843655"/>
            <a:ext cx="33909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3D4E5F"/>
                </a:solidFill>
              </a:defRPr>
            </a:pPr>
            <a:r>
              <a:rPr sz="16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本质：一道“图形转移”工序</a:t>
            </a:r>
            <a:endParaRPr sz="1600" b="1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10"/>
              </a:spcBef>
              <a:defRPr sz="1425">
                <a:solidFill>
                  <a:srgbClr val="3D4E5F"/>
                </a:solidFill>
              </a:defRPr>
            </a:pPr>
            <a:r>
              <a:rPr sz="16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把底片上的线路图形转移到感光干膜上，形成后续蚀刻的保护层。</a:t>
            </a:r>
            <a:endParaRPr sz="16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圆角矩形 1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334000" y="1963420"/>
            <a:ext cx="6172200" cy="913765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5638800" y="208661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5638800" y="2106295"/>
            <a:ext cx="457200" cy="2834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362700" y="207772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65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贴干膜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362700" y="2433955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在铜面热压一层感光干膜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5334000" y="3003550"/>
            <a:ext cx="6172200" cy="909320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5638800" y="32004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5638800" y="3220085"/>
            <a:ext cx="457200" cy="2834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362700" y="319151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65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6362700" y="3547745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UV 透过底片，把线路图形“印”进干膜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圆角矩形 24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5334000" y="4047490"/>
            <a:ext cx="6172200" cy="870585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5638800" y="417068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5638800" y="4190365"/>
            <a:ext cx="457200" cy="2834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362700" y="416179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65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</a:t>
            </a:r>
            <a:r>
              <a:rPr lang="zh-CN"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</a:t>
            </a:r>
            <a:endParaRPr lang="zh-CN"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6362700" y="4518025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碳酸钠冲掉未曝光干膜，轮廓显现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8391525" y="306895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32" name="矩形 31"/>
          <p:cNvSpPr>
            <a:spLocks noGrp="1"/>
          </p:cNvSpPr>
          <p:nvPr/>
        </p:nvSpPr>
        <p:spPr>
          <a:xfrm>
            <a:off x="8391525" y="310578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8391525" y="403923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8391525" y="407606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40" name="矩形 39"/>
          <p:cNvSpPr>
            <a:spLocks noGrp="1"/>
          </p:cNvSpPr>
          <p:nvPr/>
        </p:nvSpPr>
        <p:spPr>
          <a:xfrm>
            <a:off x="635000" y="6976745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" name="圆角矩形 37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479425"/>
            <a:ext cx="706628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前后</a:t>
            </a:r>
            <a:r>
              <a:rPr 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辅助处理工序</a:t>
            </a:r>
            <a:endParaRPr lang="zh-CN"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089025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51" name="AutoShape 4"/>
          <p:cNvSpPr/>
          <p:nvPr/>
        </p:nvSpPr>
        <p:spPr>
          <a:xfrm>
            <a:off x="508000" y="1196975"/>
            <a:ext cx="5461000" cy="5334000"/>
          </a:xfrm>
          <a:prstGeom prst="roundRect">
            <a:avLst>
              <a:gd name="adj" fmla="val 0"/>
            </a:avLst>
          </a:prstGeom>
          <a:solidFill>
            <a:schemeClr val="tx2">
              <a:lumMod val="10000"/>
              <a:lumOff val="9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2" name="AutoShape 5"/>
          <p:cNvSpPr/>
          <p:nvPr/>
        </p:nvSpPr>
        <p:spPr>
          <a:xfrm>
            <a:off x="762000" y="1524000"/>
            <a:ext cx="495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D2B4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一、前处理工序（贴膜前必备）</a:t>
            </a:r>
            <a:endParaRPr lang="en-US" sz="2000" b="1" i="0" u="none" strike="noStrike">
              <a:solidFill>
                <a:srgbClr val="0D2B4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3" name="AutoShape 6"/>
          <p:cNvSpPr/>
          <p:nvPr/>
        </p:nvSpPr>
        <p:spPr>
          <a:xfrm flipV="1">
            <a:off x="762000" y="2057400"/>
            <a:ext cx="3410585" cy="76200"/>
          </a:xfrm>
          <a:prstGeom prst="roundRect">
            <a:avLst>
              <a:gd name="adj" fmla="val 0"/>
            </a:avLst>
          </a:prstGeom>
          <a:solidFill>
            <a:srgbClr val="D4743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54" name="AutoShape 7"/>
          <p:cNvSpPr/>
          <p:nvPr/>
        </p:nvSpPr>
        <p:spPr>
          <a:xfrm>
            <a:off x="762000" y="2349500"/>
            <a:ext cx="4953000" cy="3175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2B4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核心目的：提升结合力，杜绝缺陷</a:t>
            </a:r>
            <a:endParaRPr lang="en-US" sz="1600" b="1" i="0" u="none" strike="noStrike">
              <a:solidFill>
                <a:srgbClr val="0D2B4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5" name="AutoShape 8"/>
          <p:cNvSpPr/>
          <p:nvPr/>
        </p:nvSpPr>
        <p:spPr>
          <a:xfrm>
            <a:off x="762000" y="2730500"/>
            <a:ext cx="4953000" cy="6985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彻底去除铜面油污、氧化层及杂质，通过微蚀形成微观粗糙面，大幅提升干膜与铜箔的附着力，从源头避免贴膜起泡、干膜脱落等致命缺陷。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6" name="AutoShape 9"/>
          <p:cNvSpPr/>
          <p:nvPr/>
        </p:nvSpPr>
        <p:spPr>
          <a:xfrm>
            <a:off x="767080" y="3801745"/>
            <a:ext cx="4953000" cy="3175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2B4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标准工艺路径</a:t>
            </a:r>
            <a:r>
              <a:rPr lang="zh-CN" altLang="en-US" sz="1600" b="1" i="0" u="none" strike="noStrike">
                <a:solidFill>
                  <a:srgbClr val="0D2B4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endParaRPr lang="zh-CN" altLang="en-US" sz="1600" b="1" i="0" u="none" strike="noStrike">
              <a:solidFill>
                <a:srgbClr val="0D2B4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7" name="AutoShape 10"/>
          <p:cNvSpPr/>
          <p:nvPr/>
        </p:nvSpPr>
        <p:spPr>
          <a:xfrm>
            <a:off x="762000" y="39370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lumMod val="25000"/>
                    <a:lumOff val="75000"/>
                  </a:schemeClr>
                </a:solidFill>
              </a14:hiddenFill>
            </a:ext>
          </a:ex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474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● 酸洗：</a:t>
            </a:r>
            <a:r>
              <a:rPr lang="en-US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稀硫酸浸泡，去除表面浮锈与氧化层，清洁基底。</a:t>
            </a:r>
            <a:endParaRPr lang="en-US" sz="12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D474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● 微蚀：</a:t>
            </a:r>
            <a:r>
              <a:rPr lang="en-US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过硫酸钠体系蚀铜1~2μm，构建均匀粗糙表面。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D474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● 水洗：</a:t>
            </a:r>
            <a:r>
              <a:rPr lang="en-US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高压喷淋冲洗残留药液与铜屑，确保板面洁净。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8" name="AutoShape 11"/>
          <p:cNvSpPr/>
          <p:nvPr/>
        </p:nvSpPr>
        <p:spPr>
          <a:xfrm>
            <a:off x="762000" y="5517515"/>
            <a:ext cx="4953000" cy="825500"/>
          </a:xfrm>
          <a:prstGeom prst="roundRect">
            <a:avLst>
              <a:gd name="adj" fmla="val 0"/>
            </a:avLst>
          </a:prstGeom>
          <a:solidFill>
            <a:srgbClr val="D4743A">
              <a:alpha val="10000"/>
            </a:srgbClr>
          </a:solidFill>
          <a:ln w="12700" cap="flat" cmpd="sng">
            <a:solidFill>
              <a:srgbClr val="D4743A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59" name="AutoShape 12"/>
          <p:cNvSpPr/>
          <p:nvPr/>
        </p:nvSpPr>
        <p:spPr>
          <a:xfrm>
            <a:off x="889000" y="55245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D474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⚠</a:t>
            </a:r>
            <a:r>
              <a:rPr lang="en-US" b="1" i="0" u="none" strike="noStrike">
                <a:solidFill>
                  <a:srgbClr val="D4743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FPC柔性板管控重点：</a:t>
            </a:r>
            <a:r>
              <a:rPr lang="en-US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严控微蚀量与传送张力，防止薄型PI基材翘曲变形，避免铜箔过度减薄影响线路柔韧性。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0" name="AutoShape 13"/>
          <p:cNvSpPr/>
          <p:nvPr/>
        </p:nvSpPr>
        <p:spPr>
          <a:xfrm>
            <a:off x="6223000" y="1270000"/>
            <a:ext cx="5461000" cy="5334000"/>
          </a:xfrm>
          <a:prstGeom prst="roundRect">
            <a:avLst>
              <a:gd name="adj" fmla="val 0"/>
            </a:avLst>
          </a:prstGeom>
          <a:solidFill>
            <a:srgbClr val="FDF8E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1" name="AutoShape 14"/>
          <p:cNvSpPr/>
          <p:nvPr/>
        </p:nvSpPr>
        <p:spPr>
          <a:xfrm>
            <a:off x="6477000" y="1524000"/>
            <a:ext cx="495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D2B4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二、后处理工序（显像后强化）</a:t>
            </a:r>
            <a:endParaRPr lang="en-US" sz="2000" b="1" i="0" u="none" strike="noStrike">
              <a:solidFill>
                <a:srgbClr val="0D2B4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2" name="AutoShape 15"/>
          <p:cNvSpPr/>
          <p:nvPr/>
        </p:nvSpPr>
        <p:spPr>
          <a:xfrm>
            <a:off x="6477000" y="2057400"/>
            <a:ext cx="3445510" cy="83820"/>
          </a:xfrm>
          <a:prstGeom prst="roundRect">
            <a:avLst>
              <a:gd name="adj" fmla="val 0"/>
            </a:avLst>
          </a:prstGeom>
          <a:solidFill>
            <a:srgbClr val="D4743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63" name="AutoShape 16"/>
          <p:cNvSpPr/>
          <p:nvPr/>
        </p:nvSpPr>
        <p:spPr>
          <a:xfrm>
            <a:off x="6477000" y="2413000"/>
            <a:ext cx="4953000" cy="1143000"/>
          </a:xfrm>
          <a:prstGeom prst="roundRect">
            <a:avLst>
              <a:gd name="adj" fmla="val 0"/>
            </a:avLst>
          </a:prstGeom>
          <a:solidFill>
            <a:srgbClr val="D4743A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64" name="AutoShape 17"/>
          <p:cNvSpPr/>
          <p:nvPr/>
        </p:nvSpPr>
        <p:spPr>
          <a:xfrm>
            <a:off x="6604000" y="254000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2B4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01. 静置（PE时间）</a:t>
            </a:r>
            <a:endParaRPr lang="en-US" sz="12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曝光后需静置10~30分钟，让感光树脂充分完成交联反应，消除膜层内应力，确保显影后图案边缘清晰、无锯齿，提升分辨率。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5" name="AutoShape 18"/>
          <p:cNvSpPr/>
          <p:nvPr/>
        </p:nvSpPr>
        <p:spPr>
          <a:xfrm>
            <a:off x="6477000" y="3826510"/>
            <a:ext cx="4953000" cy="1143000"/>
          </a:xfrm>
          <a:prstGeom prst="roundRect">
            <a:avLst>
              <a:gd name="adj" fmla="val 0"/>
            </a:avLst>
          </a:prstGeom>
          <a:solidFill>
            <a:srgbClr val="D4743A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66" name="AutoShape 19"/>
          <p:cNvSpPr/>
          <p:nvPr/>
        </p:nvSpPr>
        <p:spPr>
          <a:xfrm>
            <a:off x="6604000" y="395351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2B4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02. 后固化烘烤</a:t>
            </a:r>
            <a:endParaRPr lang="en-US" sz="12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在100~120℃下烘烤15~30分钟，促使干膜树脂深度聚合，显著增强其耐化学腐蚀（酸/碱）与耐高温性能，为后续电镀、蚀刻提供可靠保护。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7" name="AutoShape 20"/>
          <p:cNvSpPr/>
          <p:nvPr/>
        </p:nvSpPr>
        <p:spPr>
          <a:xfrm>
            <a:off x="6477000" y="5168265"/>
            <a:ext cx="4953000" cy="1143000"/>
          </a:xfrm>
          <a:prstGeom prst="roundRect">
            <a:avLst>
              <a:gd name="adj" fmla="val 0"/>
            </a:avLst>
          </a:prstGeom>
          <a:solidFill>
            <a:srgbClr val="D4743A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68" name="AutoShape 21"/>
          <p:cNvSpPr/>
          <p:nvPr/>
        </p:nvSpPr>
        <p:spPr>
          <a:xfrm>
            <a:off x="6604000" y="5223510"/>
            <a:ext cx="469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D2B4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03. 外观与精度终检</a:t>
            </a:r>
            <a:endParaRPr lang="en-US" sz="12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通过AOI自动光学检测或人工目视，重点检查线路有无缺口、针孔、残胶及对位偏差，提前拦截不良品，避免流入后道工序造成成本浪费。</a:t>
            </a:r>
            <a:endParaRPr lang="en-US" sz="1400" b="0" i="0" u="none" strike="noStrike">
              <a:solidFill>
                <a:srgbClr val="5252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圆角矩形 1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685800" y="479425"/>
            <a:ext cx="706628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干膜：组成与感光</a:t>
            </a:r>
            <a:r>
              <a:rPr 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原理</a:t>
            </a:r>
            <a:endParaRPr lang="zh-CN"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圆角矩形 3"/>
          <p:cNvSpPr>
            <a:spLocks noGrp="1"/>
          </p:cNvSpPr>
          <p:nvPr/>
        </p:nvSpPr>
        <p:spPr>
          <a:xfrm>
            <a:off x="542290" y="1035050"/>
            <a:ext cx="5490210" cy="3298190"/>
          </a:xfrm>
          <a:prstGeom prst="roundRect">
            <a:avLst>
              <a:gd name="adj" fmla="val 4301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767715" y="112522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5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干膜截面结构（示意）</a:t>
            </a:r>
            <a:endParaRPr sz="15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851535" y="1589405"/>
            <a:ext cx="4919980" cy="702945"/>
          </a:xfrm>
          <a:prstGeom prst="roundRect">
            <a:avLst>
              <a:gd name="adj" fmla="val 13793"/>
            </a:avLst>
          </a:prstGeom>
          <a:solidFill>
            <a:srgbClr val="DFF3F2"/>
          </a:solidFill>
          <a:ln w="14288">
            <a:solidFill>
              <a:srgbClr val="14949B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2223770" y="1649095"/>
            <a:ext cx="2371725" cy="34861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0E6B70"/>
                </a:solidFill>
              </a:defRPr>
            </a:pPr>
            <a:r>
              <a:rPr sz="16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载体膜 PET Carrier</a:t>
            </a:r>
            <a:endParaRPr sz="16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2223770" y="1991995"/>
            <a:ext cx="2371725" cy="269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975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支撑与保护，贴合后撕除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圆角矩形 33"/>
          <p:cNvSpPr>
            <a:spLocks noGrp="1"/>
          </p:cNvSpPr>
          <p:nvPr/>
        </p:nvSpPr>
        <p:spPr>
          <a:xfrm>
            <a:off x="851535" y="2444750"/>
            <a:ext cx="4919980" cy="681355"/>
          </a:xfrm>
          <a:prstGeom prst="roundRect">
            <a:avLst>
              <a:gd name="adj" fmla="val 9524"/>
            </a:avLst>
          </a:prstGeom>
          <a:solidFill>
            <a:srgbClr val="E2EFF9"/>
          </a:solidFill>
          <a:ln w="14288">
            <a:solidFill>
              <a:srgbClr val="1F6FB2"/>
            </a:solidFill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2223770" y="2520950"/>
            <a:ext cx="2371725" cy="3187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4538C"/>
                </a:solidFill>
              </a:defRPr>
            </a:pPr>
            <a:r>
              <a:rPr sz="1600" b="1">
                <a:solidFill>
                  <a:srgbClr val="14538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感光层 Photopolymer</a:t>
            </a:r>
            <a:endParaRPr sz="1600" b="1">
              <a:solidFill>
                <a:srgbClr val="14538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2223770" y="2768600"/>
            <a:ext cx="2371725" cy="269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975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遇 UV 聚合硬化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圆角矩形 43"/>
          <p:cNvSpPr>
            <a:spLocks noGrp="1"/>
          </p:cNvSpPr>
          <p:nvPr/>
        </p:nvSpPr>
        <p:spPr>
          <a:xfrm>
            <a:off x="851535" y="3325495"/>
            <a:ext cx="4919980" cy="739140"/>
          </a:xfrm>
          <a:prstGeom prst="roundRect">
            <a:avLst>
              <a:gd name="adj" fmla="val 13793"/>
            </a:avLst>
          </a:prstGeom>
          <a:solidFill>
            <a:srgbClr val="DFF3F2"/>
          </a:solidFill>
          <a:ln w="14288">
            <a:solidFill>
              <a:srgbClr val="14949B"/>
            </a:solidFill>
            <a:prstDash val="solid"/>
          </a:ln>
        </p:spPr>
      </p:sp>
      <p:sp>
        <p:nvSpPr>
          <p:cNvPr id="46" name="矩形 45"/>
          <p:cNvSpPr>
            <a:spLocks noGrp="1"/>
          </p:cNvSpPr>
          <p:nvPr/>
        </p:nvSpPr>
        <p:spPr>
          <a:xfrm>
            <a:off x="2223770" y="3401695"/>
            <a:ext cx="2371725" cy="3187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0E6B70"/>
                </a:solidFill>
              </a:defRPr>
            </a:pPr>
            <a:r>
              <a:rPr sz="16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覆盖膜 PET Cover</a:t>
            </a:r>
            <a:endParaRPr sz="16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矩形 46"/>
          <p:cNvSpPr>
            <a:spLocks noGrp="1"/>
          </p:cNvSpPr>
          <p:nvPr/>
        </p:nvSpPr>
        <p:spPr>
          <a:xfrm>
            <a:off x="2223770" y="3649345"/>
            <a:ext cx="2371725" cy="2692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975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贴合时揭离，防提前感光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圆角矩形 47"/>
          <p:cNvSpPr>
            <a:spLocks noGrp="1"/>
          </p:cNvSpPr>
          <p:nvPr/>
        </p:nvSpPr>
        <p:spPr>
          <a:xfrm>
            <a:off x="6380480" y="1031875"/>
            <a:ext cx="5506720" cy="94488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51" name="圆角矩形 50"/>
          <p:cNvSpPr>
            <a:spLocks noGrp="1"/>
          </p:cNvSpPr>
          <p:nvPr/>
        </p:nvSpPr>
        <p:spPr>
          <a:xfrm flipH="1">
            <a:off x="6364605" y="1035050"/>
            <a:ext cx="93345" cy="101346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52" name="矩形 51"/>
          <p:cNvSpPr>
            <a:spLocks noGrp="1"/>
          </p:cNvSpPr>
          <p:nvPr/>
        </p:nvSpPr>
        <p:spPr>
          <a:xfrm>
            <a:off x="6489065" y="1077595"/>
            <a:ext cx="424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0E6B70"/>
                </a:solidFill>
              </a:defRPr>
            </a:pPr>
            <a:r>
              <a:rPr sz="16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负性感光</a:t>
            </a:r>
            <a:endParaRPr sz="16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矩形 52"/>
          <p:cNvSpPr>
            <a:spLocks noGrp="1"/>
          </p:cNvSpPr>
          <p:nvPr/>
        </p:nvSpPr>
        <p:spPr>
          <a:xfrm>
            <a:off x="6489065" y="1492250"/>
            <a:ext cx="42672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曝光部分聚合保留</a:t>
            </a:r>
            <a:r>
              <a:rPr lang="zh-CN"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未曝光部分可被碱液溶解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圆角矩形 53"/>
          <p:cNvSpPr>
            <a:spLocks noGrp="1"/>
          </p:cNvSpPr>
          <p:nvPr/>
        </p:nvSpPr>
        <p:spPr>
          <a:xfrm>
            <a:off x="6380480" y="2216150"/>
            <a:ext cx="5506720" cy="92202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55" name="圆角矩形 54"/>
          <p:cNvSpPr>
            <a:spLocks noGrp="1"/>
          </p:cNvSpPr>
          <p:nvPr/>
        </p:nvSpPr>
        <p:spPr>
          <a:xfrm>
            <a:off x="6374130" y="2216150"/>
            <a:ext cx="82550" cy="937895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56" name="矩形 55"/>
          <p:cNvSpPr>
            <a:spLocks noGrp="1"/>
          </p:cNvSpPr>
          <p:nvPr/>
        </p:nvSpPr>
        <p:spPr>
          <a:xfrm>
            <a:off x="6489065" y="2258695"/>
            <a:ext cx="424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0E6B70"/>
                </a:solidFill>
              </a:defRPr>
            </a:pPr>
            <a:r>
              <a:rPr sz="16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常见厚度</a:t>
            </a:r>
            <a:endParaRPr sz="16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矩形 56"/>
          <p:cNvSpPr>
            <a:spLocks noGrp="1"/>
          </p:cNvSpPr>
          <p:nvPr/>
        </p:nvSpPr>
        <p:spPr>
          <a:xfrm>
            <a:off x="6489065" y="2673350"/>
            <a:ext cx="42672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 / 38 / 50 μm</a:t>
            </a:r>
            <a:r>
              <a:rPr lang="zh-CN"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按线宽线距与蚀刻需求选择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圆角矩形 57"/>
          <p:cNvSpPr>
            <a:spLocks noGrp="1"/>
          </p:cNvSpPr>
          <p:nvPr/>
        </p:nvSpPr>
        <p:spPr>
          <a:xfrm>
            <a:off x="6370955" y="3397250"/>
            <a:ext cx="5528945" cy="949325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59" name="圆角矩形 58"/>
          <p:cNvSpPr>
            <a:spLocks noGrp="1"/>
          </p:cNvSpPr>
          <p:nvPr/>
        </p:nvSpPr>
        <p:spPr>
          <a:xfrm>
            <a:off x="6374130" y="3397250"/>
            <a:ext cx="82550" cy="937895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60" name="矩形 59"/>
          <p:cNvSpPr>
            <a:spLocks noGrp="1"/>
          </p:cNvSpPr>
          <p:nvPr/>
        </p:nvSpPr>
        <p:spPr>
          <a:xfrm>
            <a:off x="6489065" y="3439795"/>
            <a:ext cx="424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0E6B70"/>
                </a:solidFill>
              </a:defRPr>
            </a:pPr>
            <a:r>
              <a:rPr sz="16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储存要求</a:t>
            </a:r>
            <a:endParaRPr sz="16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矩形 60"/>
          <p:cNvSpPr>
            <a:spLocks noGrp="1"/>
          </p:cNvSpPr>
          <p:nvPr/>
        </p:nvSpPr>
        <p:spPr>
          <a:xfrm>
            <a:off x="6489065" y="3854450"/>
            <a:ext cx="42672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避光、低温、防潮</a:t>
            </a:r>
            <a:r>
              <a:rPr lang="zh-CN"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在黄光区拆封使用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AutoShape 16"/>
          <p:cNvSpPr/>
          <p:nvPr/>
        </p:nvSpPr>
        <p:spPr>
          <a:xfrm>
            <a:off x="508000" y="4445000"/>
            <a:ext cx="5524500" cy="2222500"/>
          </a:xfrm>
          <a:prstGeom prst="roundRect">
            <a:avLst>
              <a:gd name="adj" fmla="val 0"/>
            </a:avLst>
          </a:prstGeom>
          <a:solidFill>
            <a:srgbClr val="E8F0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3" name="AutoShape 17"/>
          <p:cNvSpPr/>
          <p:nvPr/>
        </p:nvSpPr>
        <p:spPr>
          <a:xfrm>
            <a:off x="698500" y="4572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A3D6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正性干膜（FPC 精细线路主流）</a:t>
            </a:r>
            <a:endParaRPr lang="en-US" sz="1100"/>
          </a:p>
        </p:txBody>
      </p:sp>
      <p:sp>
        <p:nvSpPr>
          <p:cNvPr id="64" name="AutoShape 18"/>
          <p:cNvSpPr/>
          <p:nvPr/>
        </p:nvSpPr>
        <p:spPr>
          <a:xfrm>
            <a:off x="5016500" y="4597400"/>
            <a:ext cx="762000" cy="279400"/>
          </a:xfrm>
          <a:prstGeom prst="roundRect">
            <a:avLst>
              <a:gd name="adj" fmla="val 0"/>
            </a:avLst>
          </a:prstGeom>
          <a:solidFill>
            <a:srgbClr val="F59E0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5" name="AutoShape 19"/>
          <p:cNvSpPr/>
          <p:nvPr/>
        </p:nvSpPr>
        <p:spPr>
          <a:xfrm>
            <a:off x="5016500" y="4597400"/>
            <a:ext cx="76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主流</a:t>
            </a:r>
            <a:endParaRPr lang="en-US" sz="1100"/>
          </a:p>
        </p:txBody>
      </p:sp>
      <p:sp>
        <p:nvSpPr>
          <p:cNvPr id="66" name="AutoShape 20"/>
          <p:cNvSpPr/>
          <p:nvPr/>
        </p:nvSpPr>
        <p:spPr>
          <a:xfrm>
            <a:off x="698500" y="5016500"/>
            <a:ext cx="514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曝光区（溶解）：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感光剂遇光分解，分子链断裂，变为可溶性物质，被碱性显影液洗去。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未曝光区（保留）：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树脂结构稳定，形成抗蚀保护层，最终构成线路图形。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7" name="AutoShape 21"/>
          <p:cNvSpPr/>
          <p:nvPr/>
        </p:nvSpPr>
        <p:spPr>
          <a:xfrm>
            <a:off x="698500" y="5969000"/>
            <a:ext cx="5143500" cy="649605"/>
          </a:xfrm>
          <a:prstGeom prst="roundRect">
            <a:avLst>
              <a:gd name="adj" fmla="val 0"/>
            </a:avLst>
          </a:prstGeom>
          <a:solidFill>
            <a:srgbClr val="10B981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8" name="AutoShape 22"/>
          <p:cNvSpPr/>
          <p:nvPr/>
        </p:nvSpPr>
        <p:spPr>
          <a:xfrm>
            <a:off x="762000" y="5969000"/>
            <a:ext cx="5016500" cy="5797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596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核心优势：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分辨率极高，线条边缘清晰，适合高密度、细间距的柔性电路板制造。</a:t>
            </a:r>
            <a:endParaRPr lang="en-US" sz="1100"/>
          </a:p>
        </p:txBody>
      </p:sp>
      <p:sp>
        <p:nvSpPr>
          <p:cNvPr id="69" name="AutoShape 23"/>
          <p:cNvSpPr/>
          <p:nvPr/>
        </p:nvSpPr>
        <p:spPr>
          <a:xfrm>
            <a:off x="6374765" y="4445000"/>
            <a:ext cx="5524500" cy="2222500"/>
          </a:xfrm>
          <a:prstGeom prst="roundRect">
            <a:avLst>
              <a:gd name="adj" fmla="val 0"/>
            </a:avLst>
          </a:prstGeom>
          <a:solidFill>
            <a:srgbClr val="FDF8E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0" name="AutoShape 24"/>
          <p:cNvSpPr/>
          <p:nvPr/>
        </p:nvSpPr>
        <p:spPr>
          <a:xfrm>
            <a:off x="6565265" y="4572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A3D6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负性干膜（传统PCB 厚铜工艺）</a:t>
            </a:r>
            <a:endParaRPr lang="en-US" sz="1100"/>
          </a:p>
        </p:txBody>
      </p:sp>
      <p:sp>
        <p:nvSpPr>
          <p:cNvPr id="71" name="AutoShape 25"/>
          <p:cNvSpPr/>
          <p:nvPr/>
        </p:nvSpPr>
        <p:spPr>
          <a:xfrm>
            <a:off x="10883265" y="4597400"/>
            <a:ext cx="762000" cy="279400"/>
          </a:xfrm>
          <a:prstGeom prst="roundRect">
            <a:avLst>
              <a:gd name="adj" fmla="val 0"/>
            </a:avLst>
          </a:prstGeom>
          <a:solidFill>
            <a:srgbClr val="EA580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2" name="AutoShape 26"/>
          <p:cNvSpPr/>
          <p:nvPr/>
        </p:nvSpPr>
        <p:spPr>
          <a:xfrm>
            <a:off x="10883265" y="4597400"/>
            <a:ext cx="76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经典</a:t>
            </a:r>
            <a:endParaRPr lang="en-US" sz="1100"/>
          </a:p>
        </p:txBody>
      </p:sp>
      <p:sp>
        <p:nvSpPr>
          <p:cNvPr id="73" name="AutoShape 27"/>
          <p:cNvSpPr/>
          <p:nvPr/>
        </p:nvSpPr>
        <p:spPr>
          <a:xfrm>
            <a:off x="6565265" y="5016500"/>
            <a:ext cx="514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B4530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曝光区（保留）：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感光剂遇光引发聚合交联反应，形成稳定的网状结构，不溶于显影液。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1" i="0" u="none" strike="noStrike">
                <a:solidFill>
                  <a:srgbClr val="B4530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未曝光区（溶解）：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树脂未发生反应，保持可溶性，被显影液去除，露出底层铜面。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4" name="AutoShape 28"/>
          <p:cNvSpPr/>
          <p:nvPr/>
        </p:nvSpPr>
        <p:spPr>
          <a:xfrm>
            <a:off x="6565265" y="5969000"/>
            <a:ext cx="5143500" cy="631825"/>
          </a:xfrm>
          <a:prstGeom prst="roundRect">
            <a:avLst>
              <a:gd name="adj" fmla="val 0"/>
            </a:avLst>
          </a:prstGeom>
          <a:solidFill>
            <a:srgbClr val="F97316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5" name="AutoShape 29"/>
          <p:cNvSpPr/>
          <p:nvPr/>
        </p:nvSpPr>
        <p:spPr>
          <a:xfrm>
            <a:off x="6628765" y="5969000"/>
            <a:ext cx="5016500" cy="4972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EA58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核心优势：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附着力强，耐化学腐蚀性能优异，适合厚铜层电镀及普通刚性PCB板制作。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" name="圆角矩形 44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83820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贴干膜：热 + 压力，让感光层“贴牢”铜面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4478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/>
        </p:nvSpPr>
        <p:spPr>
          <a:xfrm>
            <a:off x="685800" y="1676400"/>
            <a:ext cx="5715000" cy="409575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703580" y="1723390"/>
            <a:ext cx="3462020" cy="2463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lang="zh-CN" altLang="en-US"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设备结构：双辊热压贴合系统</a:t>
            </a:r>
            <a:endParaRPr lang="zh-CN" altLang="en-US"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425" b="1">
                <a:solidFill>
                  <a:srgbClr val="1C2B3A"/>
                </a:solidFill>
              </a:defRPr>
            </a:pPr>
            <a:endParaRPr lang="zh-CN" altLang="en-US"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573780" y="2986405"/>
            <a:ext cx="3619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4538C"/>
                </a:solidFill>
              </a:defRPr>
            </a:pPr>
            <a:r>
              <a:rPr lang="zh-CN"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</a:t>
            </a:r>
            <a:r>
              <a:rPr sz="1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加热辊 100–120℃</a:t>
            </a:r>
            <a:endParaRPr sz="1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253740" y="236029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3253740" y="270319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3729990" y="237045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3729990" y="271335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6" name="圆角矩形 15"/>
          <p:cNvSpPr>
            <a:spLocks noGrp="1"/>
          </p:cNvSpPr>
          <p:nvPr/>
        </p:nvSpPr>
        <p:spPr>
          <a:xfrm>
            <a:off x="2787015" y="2731770"/>
            <a:ext cx="800100" cy="8001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3813">
            <a:solidFill>
              <a:srgbClr val="1F6FB2"/>
            </a:solidFill>
            <a:prstDash val="solid"/>
          </a:ln>
        </p:spPr>
      </p:sp>
      <p:sp>
        <p:nvSpPr>
          <p:cNvPr id="17" name="圆角矩形 16"/>
          <p:cNvSpPr>
            <a:spLocks noGrp="1"/>
          </p:cNvSpPr>
          <p:nvPr/>
        </p:nvSpPr>
        <p:spPr>
          <a:xfrm>
            <a:off x="2765425" y="4364990"/>
            <a:ext cx="800100" cy="8001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3813">
            <a:solidFill>
              <a:srgbClr val="1F6FB2"/>
            </a:solidFill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4695825" y="2155190"/>
            <a:ext cx="1714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5F7185"/>
                </a:solidFill>
              </a:defRPr>
            </a:pPr>
            <a:r>
              <a:rPr sz="1400" b="1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压力 0.3–0.6 MPa</a:t>
            </a:r>
            <a:endParaRPr sz="1400" b="1">
              <a:solidFill>
                <a:schemeClr val="tx2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143000" y="3542030"/>
            <a:ext cx="4191000" cy="347345"/>
          </a:xfrm>
          <a:prstGeom prst="rect">
            <a:avLst/>
          </a:prstGeom>
          <a:solidFill>
            <a:srgbClr val="E2EFF9"/>
          </a:solidFill>
          <a:ln w="14288">
            <a:solidFill>
              <a:srgbClr val="1F6FB2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1143000" y="3561080"/>
            <a:ext cx="4191000" cy="3041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14538C"/>
                </a:solidFill>
              </a:defRPr>
            </a:pPr>
            <a:r>
              <a:rPr sz="1400" b="1">
                <a:solidFill>
                  <a:srgbClr val="14538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感光干膜（感光层朝下）</a:t>
            </a:r>
            <a:endParaRPr sz="1400" b="1">
              <a:solidFill>
                <a:srgbClr val="14538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143000" y="4028440"/>
            <a:ext cx="4191000" cy="323850"/>
          </a:xfrm>
          <a:prstGeom prst="rect">
            <a:avLst/>
          </a:prstGeom>
          <a:solidFill>
            <a:srgbClr val="F3E2CE"/>
          </a:solidFill>
          <a:ln w="14288">
            <a:solidFill>
              <a:srgbClr val="C9853B"/>
            </a:solidFill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1143000" y="4013835"/>
            <a:ext cx="4191000" cy="3314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125">
                <a:solidFill>
                  <a:srgbClr val="8A5A24"/>
                </a:solidFill>
              </a:defRPr>
            </a:pPr>
            <a:r>
              <a:rPr sz="1400" b="1">
                <a:solidFill>
                  <a:srgbClr val="8A5A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铜面（FPC 板）</a:t>
            </a:r>
            <a:endParaRPr sz="1400" b="1">
              <a:solidFill>
                <a:srgbClr val="8A5A2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400175" y="487743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4924425" y="487743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27" name="圆角矩形 26"/>
          <p:cNvSpPr>
            <a:spLocks noGrp="1"/>
          </p:cNvSpPr>
          <p:nvPr/>
        </p:nvSpPr>
        <p:spPr>
          <a:xfrm>
            <a:off x="6667500" y="1676400"/>
            <a:ext cx="48387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8" name="圆角矩形 27"/>
          <p:cNvSpPr>
            <a:spLocks noGrp="1"/>
          </p:cNvSpPr>
          <p:nvPr/>
        </p:nvSpPr>
        <p:spPr>
          <a:xfrm>
            <a:off x="6667500" y="1676400"/>
            <a:ext cx="57150" cy="10668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6991350" y="1790700"/>
            <a:ext cx="424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4538C"/>
                </a:solidFill>
              </a:defRPr>
            </a:pPr>
            <a:r>
              <a:rPr sz="1600" b="1">
                <a:solidFill>
                  <a:srgbClr val="14538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目的</a:t>
            </a:r>
            <a:endParaRPr sz="1600" b="1">
              <a:solidFill>
                <a:srgbClr val="14538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991350" y="2133600"/>
            <a:ext cx="42672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把干膜平整、无气泡地热压贴合到铜面，形成后续成像的“感光外衣”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圆角矩形 30"/>
          <p:cNvSpPr>
            <a:spLocks noGrp="1"/>
          </p:cNvSpPr>
          <p:nvPr/>
        </p:nvSpPr>
        <p:spPr>
          <a:xfrm>
            <a:off x="6667500" y="2857500"/>
            <a:ext cx="48387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2" name="圆角矩形 31"/>
          <p:cNvSpPr>
            <a:spLocks noGrp="1"/>
          </p:cNvSpPr>
          <p:nvPr/>
        </p:nvSpPr>
        <p:spPr>
          <a:xfrm>
            <a:off x="6667500" y="2857500"/>
            <a:ext cx="57150" cy="10668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6991350" y="2971800"/>
            <a:ext cx="424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4538C"/>
                </a:solidFill>
              </a:defRPr>
            </a:pPr>
            <a:r>
              <a:rPr sz="1600" b="1">
                <a:solidFill>
                  <a:srgbClr val="14538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原理</a:t>
            </a:r>
            <a:endParaRPr sz="1600" b="1">
              <a:solidFill>
                <a:srgbClr val="14538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6991350" y="3314700"/>
            <a:ext cx="42672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感光层受热软化流动，填充铜面微观凹凸；冷却后与铜面紧密粘附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圆角矩形 34"/>
          <p:cNvSpPr>
            <a:spLocks noGrp="1"/>
          </p:cNvSpPr>
          <p:nvPr/>
        </p:nvSpPr>
        <p:spPr>
          <a:xfrm>
            <a:off x="6667500" y="4038600"/>
            <a:ext cx="48387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6" name="圆角矩形 35"/>
          <p:cNvSpPr>
            <a:spLocks noGrp="1"/>
          </p:cNvSpPr>
          <p:nvPr/>
        </p:nvSpPr>
        <p:spPr>
          <a:xfrm>
            <a:off x="6667500" y="4038600"/>
            <a:ext cx="57150" cy="10668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6991350" y="4152900"/>
            <a:ext cx="4248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4538C"/>
                </a:solidFill>
              </a:defRPr>
            </a:pPr>
            <a:r>
              <a:rPr sz="1600" b="1">
                <a:solidFill>
                  <a:srgbClr val="14538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前提</a:t>
            </a:r>
            <a:endParaRPr sz="1600" b="1">
              <a:solidFill>
                <a:srgbClr val="14538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6991350" y="4495800"/>
            <a:ext cx="42672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铜面洁净、干燥、无氧化，贴合前必须彻底清洁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圆角矩形 38"/>
          <p:cNvSpPr>
            <a:spLocks noGrp="1"/>
          </p:cNvSpPr>
          <p:nvPr/>
        </p:nvSpPr>
        <p:spPr>
          <a:xfrm>
            <a:off x="685800" y="6025515"/>
            <a:ext cx="10820400" cy="533400"/>
          </a:xfrm>
          <a:prstGeom prst="roundRect">
            <a:avLst>
              <a:gd name="adj" fmla="val 25000"/>
            </a:avLst>
          </a:prstGeom>
          <a:solidFill>
            <a:srgbClr val="FCEBD6"/>
          </a:solidFill>
          <a:ln w="0">
            <a:noFill/>
            <a:prstDash val="solid"/>
          </a:ln>
        </p:spPr>
      </p:sp>
      <p:sp>
        <p:nvSpPr>
          <p:cNvPr id="40" name="圆角矩形 39"/>
          <p:cNvSpPr>
            <a:spLocks noGrp="1"/>
          </p:cNvSpPr>
          <p:nvPr/>
        </p:nvSpPr>
        <p:spPr>
          <a:xfrm>
            <a:off x="685800" y="6025515"/>
            <a:ext cx="76200" cy="53340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1066800" y="6149340"/>
            <a:ext cx="10058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3D4E5F"/>
                </a:solidFill>
              </a:defRPr>
            </a:pPr>
            <a:r>
              <a:rPr sz="18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关键点：</a:t>
            </a:r>
            <a:r>
              <a:rPr sz="18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温度低→贴不牢；温度高或张力不稳→皱褶；表面脏→气泡、附着不良。</a:t>
            </a:r>
            <a:endParaRPr sz="18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685800" y="6577965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12" name="下箭头 11"/>
          <p:cNvSpPr/>
          <p:nvPr/>
        </p:nvSpPr>
        <p:spPr>
          <a:xfrm>
            <a:off x="3050540" y="2331720"/>
            <a:ext cx="260350" cy="37719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下箭头 14"/>
          <p:cNvSpPr/>
          <p:nvPr/>
        </p:nvSpPr>
        <p:spPr>
          <a:xfrm rot="10800000">
            <a:off x="3050540" y="5179060"/>
            <a:ext cx="260350" cy="37719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AutoShape 29"/>
          <p:cNvSpPr/>
          <p:nvPr/>
        </p:nvSpPr>
        <p:spPr>
          <a:xfrm>
            <a:off x="3647440" y="4660900"/>
            <a:ext cx="203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下承压辊 (硅胶包胶)</a:t>
            </a:r>
            <a:endParaRPr lang="en-US" sz="1400" b="1" i="0" u="none" strike="noStrike">
              <a:solidFill>
                <a:srgbClr val="0070C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5" name="圆角矩形 54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83820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贴膜机：放卷 → 预热 → 热压 → 检查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4478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/>
        </p:nvSpPr>
        <p:spPr>
          <a:xfrm>
            <a:off x="685800" y="1771650"/>
            <a:ext cx="1676400" cy="8001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762000" y="18859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 b="1">
                <a:solidFill>
                  <a:srgbClr val="1C2B3A"/>
                </a:solidFill>
              </a:defRPr>
            </a:pPr>
            <a:r>
              <a:rPr sz="16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前处理</a:t>
            </a:r>
            <a:endParaRPr sz="16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42950" y="2209800"/>
            <a:ext cx="1562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清洁 + 干燥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2514600" y="1771650"/>
            <a:ext cx="1676400" cy="8001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2519045" y="18859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 b="1">
                <a:solidFill>
                  <a:srgbClr val="1C2B3A"/>
                </a:solidFill>
              </a:defRPr>
            </a:pPr>
            <a:r>
              <a:rPr sz="16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放卷</a:t>
            </a:r>
            <a:endParaRPr sz="16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2571750" y="2209800"/>
            <a:ext cx="1562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干膜卷出料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4343400" y="1771650"/>
            <a:ext cx="1676400" cy="8001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4347845" y="18859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 b="1">
                <a:solidFill>
                  <a:srgbClr val="1C2B3A"/>
                </a:solidFill>
              </a:defRPr>
            </a:pPr>
            <a:r>
              <a:rPr sz="16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预热</a:t>
            </a:r>
            <a:endParaRPr sz="16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4400550" y="2209800"/>
            <a:ext cx="1562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感光层软化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6172200" y="1771650"/>
            <a:ext cx="1676400" cy="8001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6176645" y="18859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 b="1">
                <a:solidFill>
                  <a:srgbClr val="1C2B3A"/>
                </a:solidFill>
              </a:defRPr>
            </a:pPr>
            <a:r>
              <a:rPr sz="16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④ 热压贴合</a:t>
            </a:r>
            <a:endParaRPr sz="16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229350" y="2209800"/>
            <a:ext cx="1562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辊压到铜面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8001000" y="1771650"/>
            <a:ext cx="1676400" cy="8001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8005445" y="18859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 b="1">
                <a:solidFill>
                  <a:srgbClr val="1C2B3A"/>
                </a:solidFill>
              </a:defRPr>
            </a:pPr>
            <a:r>
              <a:rPr sz="16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⑤ 裁切/收卷</a:t>
            </a:r>
            <a:endParaRPr sz="16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8058150" y="2209800"/>
            <a:ext cx="1562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按板幅切断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9829800" y="1771650"/>
            <a:ext cx="1676400" cy="80010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9834245" y="18859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 b="1">
                <a:solidFill>
                  <a:srgbClr val="1C2B3A"/>
                </a:solidFill>
              </a:defRPr>
            </a:pPr>
            <a:r>
              <a:rPr sz="16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⑥ 灯光检查</a:t>
            </a:r>
            <a:endParaRPr sz="16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9886950" y="2209800"/>
            <a:ext cx="1562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查气泡皱褶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9" name="直接箭头连接符 78"/>
          <p:cNvCxnSpPr>
            <a:stCxn id="7" idx="3"/>
            <a:endCxn id="10" idx="1"/>
          </p:cNvCxnSpPr>
          <p:nvPr/>
        </p:nvCxnSpPr>
        <p:spPr>
          <a:xfrm rot="10800000">
            <a:off x="2362200" y="2171700"/>
            <a:ext cx="152400" cy="0"/>
          </a:xfrm>
          <a:prstGeom prst="straightConnector1">
            <a:avLst/>
          </a:prstGeom>
          <a:ln w="23813">
            <a:solidFill>
              <a:srgbClr val="1F6FB2"/>
            </a:solidFill>
            <a:prstDash val="solid"/>
            <a:headEnd type="triangle" w="med" len="med"/>
          </a:ln>
        </p:spPr>
      </p:cxnSp>
      <p:cxnSp>
        <p:nvCxnSpPr>
          <p:cNvPr id="80" name="直接箭头连接符 79"/>
          <p:cNvCxnSpPr>
            <a:stCxn id="10" idx="3"/>
            <a:endCxn id="13" idx="1"/>
          </p:cNvCxnSpPr>
          <p:nvPr/>
        </p:nvCxnSpPr>
        <p:spPr>
          <a:xfrm rot="10800000">
            <a:off x="4191000" y="2171700"/>
            <a:ext cx="152400" cy="0"/>
          </a:xfrm>
          <a:prstGeom prst="straightConnector1">
            <a:avLst/>
          </a:prstGeom>
          <a:ln w="23813">
            <a:solidFill>
              <a:srgbClr val="1F6FB2"/>
            </a:solidFill>
            <a:prstDash val="solid"/>
            <a:headEnd type="triangle" w="med" len="med"/>
          </a:ln>
        </p:spPr>
      </p:cxnSp>
      <p:cxnSp>
        <p:nvCxnSpPr>
          <p:cNvPr id="81" name="直接箭头连接符 80"/>
          <p:cNvCxnSpPr>
            <a:stCxn id="13" idx="3"/>
            <a:endCxn id="16" idx="1"/>
          </p:cNvCxnSpPr>
          <p:nvPr/>
        </p:nvCxnSpPr>
        <p:spPr>
          <a:xfrm rot="10800000">
            <a:off x="6019800" y="2171700"/>
            <a:ext cx="152400" cy="0"/>
          </a:xfrm>
          <a:prstGeom prst="straightConnector1">
            <a:avLst/>
          </a:prstGeom>
          <a:ln w="23813">
            <a:solidFill>
              <a:srgbClr val="1F6FB2"/>
            </a:solidFill>
            <a:prstDash val="solid"/>
            <a:headEnd type="triangle" w="med" len="med"/>
          </a:ln>
        </p:spPr>
      </p:cxnSp>
      <p:cxnSp>
        <p:nvCxnSpPr>
          <p:cNvPr id="82" name="直接箭头连接符 81"/>
          <p:cNvCxnSpPr>
            <a:stCxn id="16" idx="3"/>
            <a:endCxn id="19" idx="1"/>
          </p:cNvCxnSpPr>
          <p:nvPr/>
        </p:nvCxnSpPr>
        <p:spPr>
          <a:xfrm rot="10800000">
            <a:off x="7848600" y="2171700"/>
            <a:ext cx="152400" cy="0"/>
          </a:xfrm>
          <a:prstGeom prst="straightConnector1">
            <a:avLst/>
          </a:prstGeom>
          <a:ln w="23813">
            <a:solidFill>
              <a:srgbClr val="1F6FB2"/>
            </a:solidFill>
            <a:prstDash val="solid"/>
            <a:headEnd type="triangle" w="med" len="med"/>
          </a:ln>
        </p:spPr>
      </p:cxnSp>
      <p:cxnSp>
        <p:nvCxnSpPr>
          <p:cNvPr id="83" name="直接箭头连接符 82"/>
          <p:cNvCxnSpPr>
            <a:stCxn id="19" idx="3"/>
            <a:endCxn id="22" idx="1"/>
          </p:cNvCxnSpPr>
          <p:nvPr/>
        </p:nvCxnSpPr>
        <p:spPr>
          <a:xfrm rot="10800000">
            <a:off x="9677400" y="2171700"/>
            <a:ext cx="152400" cy="0"/>
          </a:xfrm>
          <a:prstGeom prst="straightConnector1">
            <a:avLst/>
          </a:prstGeom>
          <a:ln w="23813">
            <a:solidFill>
              <a:srgbClr val="1F6FB2"/>
            </a:solidFill>
            <a:prstDash val="solid"/>
            <a:headEnd type="triangle" w="med" len="med"/>
          </a:ln>
        </p:spPr>
      </p:cxnSp>
      <p:sp>
        <p:nvSpPr>
          <p:cNvPr id="30" name="圆角矩形 29"/>
          <p:cNvSpPr>
            <a:spLocks noGrp="1"/>
          </p:cNvSpPr>
          <p:nvPr/>
        </p:nvSpPr>
        <p:spPr>
          <a:xfrm>
            <a:off x="685800" y="2914650"/>
            <a:ext cx="10820400" cy="495300"/>
          </a:xfrm>
          <a:prstGeom prst="roundRect">
            <a:avLst>
              <a:gd name="adj" fmla="val 23077"/>
            </a:avLst>
          </a:prstGeom>
          <a:solidFill>
            <a:srgbClr val="E2EFF9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952500" y="2988310"/>
            <a:ext cx="10287000" cy="3168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D4E5F"/>
                </a:solidFill>
              </a:defRPr>
            </a:pPr>
            <a:r>
              <a:rPr sz="16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常见设备：</a:t>
            </a:r>
            <a:r>
              <a:rPr sz="16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自动贴膜机（卷对卷 / 片对片）；干膜在黄光区存放、拆封与使用。</a:t>
            </a:r>
            <a:endParaRPr sz="16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圆角矩形 31"/>
          <p:cNvSpPr>
            <a:spLocks noGrp="1"/>
          </p:cNvSpPr>
          <p:nvPr/>
        </p:nvSpPr>
        <p:spPr>
          <a:xfrm>
            <a:off x="685800" y="3695700"/>
            <a:ext cx="2476500" cy="215265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3" name="圆角矩形 32"/>
          <p:cNvSpPr>
            <a:spLocks noGrp="1"/>
          </p:cNvSpPr>
          <p:nvPr/>
        </p:nvSpPr>
        <p:spPr>
          <a:xfrm>
            <a:off x="685800" y="3695700"/>
            <a:ext cx="24765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857250" y="390525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 b="1">
                <a:solidFill>
                  <a:srgbClr val="1C2B3A"/>
                </a:solidFill>
              </a:defRPr>
            </a:pPr>
            <a:r>
              <a:rPr sz="20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辊温</a:t>
            </a:r>
            <a:endParaRPr sz="20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857250" y="4286250"/>
            <a:ext cx="2133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F6FB2"/>
                </a:solidFill>
              </a:defRPr>
            </a:pPr>
            <a:r>
              <a:rPr sz="1600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100–120℃（示例）</a:t>
            </a:r>
            <a:endParaRPr sz="1600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742950" y="4940935"/>
            <a:ext cx="249047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5F7185"/>
                </a:solidFill>
              </a:defRPr>
            </a:pPr>
            <a:r>
              <a:rPr lang="en-US" sz="1400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树脂软化的核心，温度不足导致贴合不良，过高易引发溢胶污染板面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圆角矩形 36"/>
          <p:cNvSpPr>
            <a:spLocks noGrp="1"/>
          </p:cNvSpPr>
          <p:nvPr/>
        </p:nvSpPr>
        <p:spPr>
          <a:xfrm>
            <a:off x="3467100" y="3695700"/>
            <a:ext cx="2476500" cy="215265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8" name="圆角矩形 37"/>
          <p:cNvSpPr>
            <a:spLocks noGrp="1"/>
          </p:cNvSpPr>
          <p:nvPr/>
        </p:nvSpPr>
        <p:spPr>
          <a:xfrm>
            <a:off x="3467100" y="3695700"/>
            <a:ext cx="24765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3638550" y="390525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 b="1">
                <a:solidFill>
                  <a:srgbClr val="1C2B3A"/>
                </a:solidFill>
              </a:defRPr>
            </a:pPr>
            <a:r>
              <a:rPr sz="20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贴合压力</a:t>
            </a:r>
            <a:endParaRPr sz="20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3638550" y="4286250"/>
            <a:ext cx="2133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F6FB2"/>
                </a:solidFill>
              </a:defRPr>
            </a:pPr>
            <a:r>
              <a:rPr sz="1600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0.3–0.6 MPa（示例）</a:t>
            </a:r>
            <a:endParaRPr sz="1600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3495040" y="4972050"/>
            <a:ext cx="23241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5F7185"/>
                </a:solidFill>
              </a:defRPr>
            </a:pPr>
            <a:r>
              <a:rPr lang="en-US" sz="1400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确保树脂充分填充微观凹坑，压力不均将直接导致气泡与褶皱产生</a:t>
            </a:r>
            <a:endParaRPr lang="en-US" sz="1400">
              <a:solidFill>
                <a:srgbClr val="66666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2" name="圆角矩形 41"/>
          <p:cNvSpPr>
            <a:spLocks noGrp="1"/>
          </p:cNvSpPr>
          <p:nvPr/>
        </p:nvSpPr>
        <p:spPr>
          <a:xfrm>
            <a:off x="6248400" y="3695700"/>
            <a:ext cx="2476500" cy="215265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43" name="圆角矩形 42"/>
          <p:cNvSpPr>
            <a:spLocks noGrp="1"/>
          </p:cNvSpPr>
          <p:nvPr/>
        </p:nvSpPr>
        <p:spPr>
          <a:xfrm>
            <a:off x="6248400" y="3695700"/>
            <a:ext cx="24765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44" name="矩形 43"/>
          <p:cNvSpPr>
            <a:spLocks noGrp="1"/>
          </p:cNvSpPr>
          <p:nvPr/>
        </p:nvSpPr>
        <p:spPr>
          <a:xfrm>
            <a:off x="6419850" y="390525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 b="1">
                <a:solidFill>
                  <a:srgbClr val="1C2B3A"/>
                </a:solidFill>
              </a:defRPr>
            </a:pPr>
            <a:r>
              <a:rPr sz="20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线速</a:t>
            </a:r>
            <a:endParaRPr sz="20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矩形 44"/>
          <p:cNvSpPr>
            <a:spLocks noGrp="1"/>
          </p:cNvSpPr>
          <p:nvPr/>
        </p:nvSpPr>
        <p:spPr>
          <a:xfrm>
            <a:off x="6419850" y="4286250"/>
            <a:ext cx="2133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F6FB2"/>
                </a:solidFill>
              </a:defRPr>
            </a:pPr>
            <a:r>
              <a:rPr sz="1600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1–3 m/min（示例）</a:t>
            </a:r>
            <a:endParaRPr sz="1600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6323330" y="4972050"/>
            <a:ext cx="234378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5F7185"/>
                </a:solidFill>
              </a:defRPr>
            </a:pPr>
            <a:r>
              <a:rPr lang="en-US" sz="1400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需匹配热压时间，速度过快导致树脂流动性不足，无法完全填充空隙</a:t>
            </a:r>
            <a:endParaRPr lang="en-US" sz="1400">
              <a:solidFill>
                <a:srgbClr val="66666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7" name="圆角矩形 46"/>
          <p:cNvSpPr>
            <a:spLocks noGrp="1"/>
          </p:cNvSpPr>
          <p:nvPr/>
        </p:nvSpPr>
        <p:spPr>
          <a:xfrm>
            <a:off x="9029700" y="3695700"/>
            <a:ext cx="2476500" cy="2152650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48" name="圆角矩形 47"/>
          <p:cNvSpPr>
            <a:spLocks noGrp="1"/>
          </p:cNvSpPr>
          <p:nvPr/>
        </p:nvSpPr>
        <p:spPr>
          <a:xfrm>
            <a:off x="9029700" y="3695700"/>
            <a:ext cx="24765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49" name="矩形 48"/>
          <p:cNvSpPr>
            <a:spLocks noGrp="1"/>
          </p:cNvSpPr>
          <p:nvPr/>
        </p:nvSpPr>
        <p:spPr>
          <a:xfrm>
            <a:off x="9201150" y="3905250"/>
            <a:ext cx="2133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75" b="1">
                <a:solidFill>
                  <a:srgbClr val="1C2B3A"/>
                </a:solidFill>
              </a:defRPr>
            </a:pPr>
            <a:r>
              <a:rPr sz="20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前处理</a:t>
            </a:r>
            <a:endParaRPr sz="20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矩形 49"/>
          <p:cNvSpPr>
            <a:spLocks noGrp="1"/>
          </p:cNvSpPr>
          <p:nvPr/>
        </p:nvSpPr>
        <p:spPr>
          <a:xfrm>
            <a:off x="9201150" y="4286250"/>
            <a:ext cx="2133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F6FB2"/>
                </a:solidFill>
              </a:defRPr>
            </a:pPr>
            <a:r>
              <a:rPr sz="1600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清洁 + 干燥</a:t>
            </a:r>
            <a:endParaRPr sz="1600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矩形 50"/>
          <p:cNvSpPr>
            <a:spLocks noGrp="1"/>
          </p:cNvSpPr>
          <p:nvPr/>
        </p:nvSpPr>
        <p:spPr>
          <a:xfrm>
            <a:off x="9201150" y="4972050"/>
            <a:ext cx="21336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5F7185"/>
                </a:solidFill>
              </a:defRPr>
            </a:pPr>
            <a:r>
              <a:rPr sz="16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无油污 / 氧化 / 粉尘</a:t>
            </a:r>
            <a:endParaRPr sz="16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矩形 51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5" name="圆角矩形 54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83820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正性干膜 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vs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负性干膜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4478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52" name="矩形 51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914400" y="1662430"/>
          <a:ext cx="10363200" cy="44958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802765"/>
                <a:gridCol w="4521835"/>
                <a:gridCol w="4038600"/>
              </a:tblGrid>
              <a:tr h="6350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对比维度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2B4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正性干膜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2B4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负性干膜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D2B45">
                        <a:alpha val="100000"/>
                      </a:srgbClr>
                    </a:solidFill>
                  </a:tcPr>
                </a:tc>
              </a:tr>
              <a:tr h="482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感光反应</a:t>
                      </a:r>
                      <a:endParaRPr lang="en-US" sz="1400" b="1" i="0" u="none" strike="noStrike">
                        <a:solidFill>
                          <a:srgbClr val="37415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曝光区光分解，被显影液溶解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曝光区光聚合交联，固化保留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482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显影液</a:t>
                      </a:r>
                      <a:endParaRPr lang="en-US" sz="1400" b="1" i="0" u="none" strike="noStrike">
                        <a:solidFill>
                          <a:srgbClr val="37415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稀碳酸钠碱性溶液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专用碱性显影液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482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分辨率</a:t>
                      </a:r>
                      <a:endParaRPr lang="en-US" sz="1400" b="1" i="0" u="none" strike="noStrike">
                        <a:solidFill>
                          <a:srgbClr val="37415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10B98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高，可做到 30μm 以下精细线路</a:t>
                      </a:r>
                      <a:endParaRPr lang="en-US" sz="1400" b="1" i="0" u="none" strike="noStrike">
                        <a:solidFill>
                          <a:srgbClr val="10B98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一般，适合 50μm 以上线路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482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干膜附着力</a:t>
                      </a:r>
                      <a:endParaRPr lang="en-US" sz="1400" b="1" i="0" u="none" strike="noStrike">
                        <a:solidFill>
                          <a:srgbClr val="37415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中等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59E0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优异，耐电镀、耐蚀刻能力强</a:t>
                      </a:r>
                      <a:endParaRPr lang="en-US" sz="1400" b="1" i="0" u="none" strike="noStrike">
                        <a:solidFill>
                          <a:srgbClr val="F59E0B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482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适用厚度</a:t>
                      </a:r>
                      <a:endParaRPr lang="en-US" sz="1400" b="1" i="0" u="none" strike="noStrike">
                        <a:solidFill>
                          <a:srgbClr val="37415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薄干膜为主（15~38μm）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厚干膜为主（38~100μm）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482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核心优势</a:t>
                      </a:r>
                      <a:endParaRPr lang="en-US" sz="1400" b="1" i="0" u="none" strike="noStrike">
                        <a:solidFill>
                          <a:srgbClr val="37415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精度高、线条陡直、适合细线路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结合力强、耐镀性好、适合厚铜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482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核心劣势</a:t>
                      </a:r>
                      <a:endParaRPr lang="en-US" sz="1400" b="1" i="0" u="none" strike="noStrike">
                        <a:solidFill>
                          <a:srgbClr val="37415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耐镀性一般，不适合大电流厚镀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分辨率低，精细线路易毛边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482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 适用场景</a:t>
                      </a:r>
                      <a:endParaRPr lang="en-US" sz="1400" b="1" i="0" u="none" strike="noStrike">
                        <a:solidFill>
                          <a:srgbClr val="37415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精细线路、高密度互联板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图形电镀、厚铜补强板、金手指板</a:t>
                      </a:r>
                      <a:endParaRPr lang="en-US" sz="1400" b="0" i="0" u="none" strike="noStrike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9" name="圆角矩形 48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83820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曝光：UV 光把底片图形“印”进干膜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4478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/>
        </p:nvSpPr>
        <p:spPr>
          <a:xfrm>
            <a:off x="622935" y="1676400"/>
            <a:ext cx="5905500" cy="409575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775335" y="170434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sz="20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UV 曝光（示意）</a:t>
            </a:r>
            <a:endParaRPr sz="20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2620010" y="2277745"/>
            <a:ext cx="3048000" cy="196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 b="1">
                <a:solidFill>
                  <a:srgbClr val="14538C"/>
                </a:solidFill>
              </a:defRPr>
            </a:pPr>
            <a:r>
              <a:rPr sz="2000" b="1">
                <a:solidFill>
                  <a:srgbClr val="14538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UV 光（紫外光）</a:t>
            </a:r>
            <a:endParaRPr sz="2000" b="1">
              <a:solidFill>
                <a:srgbClr val="14538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2162175" y="285940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2162175" y="325945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cxnSp>
        <p:nvCxnSpPr>
          <p:cNvPr id="60" name="直接箭头连接符 59"/>
          <p:cNvCxnSpPr/>
          <p:nvPr/>
        </p:nvCxnSpPr>
        <p:spPr>
          <a:xfrm flipV="1">
            <a:off x="2190750" y="2757170"/>
            <a:ext cx="0" cy="459105"/>
          </a:xfrm>
          <a:prstGeom prst="straightConnector1">
            <a:avLst/>
          </a:prstGeom>
          <a:ln w="28575">
            <a:solidFill>
              <a:srgbClr val="1F6FB2"/>
            </a:solidFill>
            <a:prstDash val="solid"/>
            <a:headEnd type="triangle" w="med" len="med"/>
          </a:ln>
        </p:spPr>
      </p:cxnSp>
      <p:sp>
        <p:nvSpPr>
          <p:cNvPr id="13" name="矩形 12"/>
          <p:cNvSpPr>
            <a:spLocks noGrp="1"/>
          </p:cNvSpPr>
          <p:nvPr/>
        </p:nvSpPr>
        <p:spPr>
          <a:xfrm>
            <a:off x="3686175" y="285940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3686175" y="325945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cxnSp>
        <p:nvCxnSpPr>
          <p:cNvPr id="63" name="直接箭头连接符 62"/>
          <p:cNvCxnSpPr/>
          <p:nvPr/>
        </p:nvCxnSpPr>
        <p:spPr>
          <a:xfrm flipV="1">
            <a:off x="3714750" y="2685415"/>
            <a:ext cx="0" cy="530860"/>
          </a:xfrm>
          <a:prstGeom prst="straightConnector1">
            <a:avLst/>
          </a:prstGeom>
          <a:ln w="28575">
            <a:solidFill>
              <a:srgbClr val="1F6FB2"/>
            </a:solidFill>
            <a:prstDash val="solid"/>
            <a:headEnd type="triangle" w="med" len="med"/>
          </a:ln>
        </p:spPr>
      </p:cxnSp>
      <p:sp>
        <p:nvSpPr>
          <p:cNvPr id="16" name="矩形 15"/>
          <p:cNvSpPr>
            <a:spLocks noGrp="1"/>
          </p:cNvSpPr>
          <p:nvPr/>
        </p:nvSpPr>
        <p:spPr>
          <a:xfrm>
            <a:off x="5210175" y="285940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5210175" y="325945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cxnSp>
        <p:nvCxnSpPr>
          <p:cNvPr id="66" name="直接箭头连接符 65"/>
          <p:cNvCxnSpPr/>
          <p:nvPr/>
        </p:nvCxnSpPr>
        <p:spPr>
          <a:xfrm flipV="1">
            <a:off x="5238750" y="2757170"/>
            <a:ext cx="0" cy="459105"/>
          </a:xfrm>
          <a:prstGeom prst="straightConnector1">
            <a:avLst/>
          </a:prstGeom>
          <a:ln w="28575">
            <a:solidFill>
              <a:srgbClr val="1F6FB2"/>
            </a:solidFill>
            <a:prstDash val="solid"/>
            <a:headEnd type="triangle" w="med" len="med"/>
          </a:ln>
        </p:spPr>
      </p:cxnSp>
      <p:sp>
        <p:nvSpPr>
          <p:cNvPr id="19" name="矩形 18"/>
          <p:cNvSpPr>
            <a:spLocks noGrp="1"/>
          </p:cNvSpPr>
          <p:nvPr/>
        </p:nvSpPr>
        <p:spPr>
          <a:xfrm>
            <a:off x="1619250" y="3288030"/>
            <a:ext cx="4191000" cy="400050"/>
          </a:xfrm>
          <a:prstGeom prst="rect">
            <a:avLst/>
          </a:prstGeom>
          <a:solidFill>
            <a:srgbClr val="334155"/>
          </a:solidFill>
          <a:ln w="0">
            <a:noFill/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1905000" y="3288030"/>
            <a:ext cx="571500" cy="400050"/>
          </a:xfrm>
          <a:prstGeom prst="rect">
            <a:avLst/>
          </a:prstGeom>
          <a:solidFill>
            <a:srgbClr val="F3F7FB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3429000" y="3288030"/>
            <a:ext cx="571500" cy="400050"/>
          </a:xfrm>
          <a:prstGeom prst="rect">
            <a:avLst/>
          </a:prstGeom>
          <a:solidFill>
            <a:srgbClr val="F3F7FB"/>
          </a:solidFill>
          <a:ln w="0">
            <a:noFill/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4953000" y="3288030"/>
            <a:ext cx="571500" cy="400050"/>
          </a:xfrm>
          <a:prstGeom prst="rect">
            <a:avLst/>
          </a:prstGeom>
          <a:solidFill>
            <a:srgbClr val="F3F7FB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2207260" y="3730625"/>
            <a:ext cx="4191000" cy="2813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975">
                <a:solidFill>
                  <a:srgbClr val="5F7185"/>
                </a:solidFill>
              </a:defRPr>
            </a:pPr>
            <a:r>
              <a:rPr sz="12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底片 photo tool：黑色挡 UV，透明处透光</a:t>
            </a:r>
            <a:endParaRPr sz="12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619250" y="4011930"/>
            <a:ext cx="4191000" cy="552450"/>
          </a:xfrm>
          <a:prstGeom prst="rect">
            <a:avLst/>
          </a:prstGeom>
          <a:solidFill>
            <a:srgbClr val="E2EFF9"/>
          </a:solidFill>
          <a:ln w="14288">
            <a:solidFill>
              <a:srgbClr val="1F6FB2"/>
            </a:solidFill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1905000" y="4011930"/>
            <a:ext cx="571500" cy="552450"/>
          </a:xfrm>
          <a:prstGeom prst="rect">
            <a:avLst/>
          </a:prstGeom>
          <a:solidFill>
            <a:srgbClr val="2E7EC2"/>
          </a:solidFill>
          <a:ln w="0">
            <a:noFill/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3429000" y="4011930"/>
            <a:ext cx="571500" cy="552450"/>
          </a:xfrm>
          <a:prstGeom prst="rect">
            <a:avLst/>
          </a:prstGeom>
          <a:solidFill>
            <a:srgbClr val="2E7EC2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4953000" y="4011930"/>
            <a:ext cx="571500" cy="552450"/>
          </a:xfrm>
          <a:prstGeom prst="rect">
            <a:avLst/>
          </a:prstGeom>
          <a:solidFill>
            <a:srgbClr val="2E7EC2"/>
          </a:solidFill>
          <a:ln w="0">
            <a:noFill/>
            <a:prstDash val="solid"/>
          </a:ln>
        </p:spPr>
      </p:sp>
      <p:sp>
        <p:nvSpPr>
          <p:cNvPr id="28" name="矩形 27"/>
          <p:cNvSpPr>
            <a:spLocks noGrp="1"/>
          </p:cNvSpPr>
          <p:nvPr/>
        </p:nvSpPr>
        <p:spPr>
          <a:xfrm>
            <a:off x="2207260" y="4581525"/>
            <a:ext cx="4191000" cy="2590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975">
                <a:solidFill>
                  <a:srgbClr val="5F7185"/>
                </a:solidFill>
              </a:defRPr>
            </a:pPr>
            <a:r>
              <a:rPr sz="12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干膜感光层：照到 UV 处聚合硬化（负性）</a:t>
            </a:r>
            <a:endParaRPr sz="12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1619250" y="4888230"/>
            <a:ext cx="4191000" cy="304800"/>
          </a:xfrm>
          <a:prstGeom prst="rect">
            <a:avLst/>
          </a:prstGeom>
          <a:solidFill>
            <a:srgbClr val="F3E2CE"/>
          </a:solidFill>
          <a:ln w="14288">
            <a:solidFill>
              <a:srgbClr val="C9853B"/>
            </a:solidFill>
            <a:prstDash val="solid"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1619250" y="4935855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050">
                <a:solidFill>
                  <a:srgbClr val="8A5A24"/>
                </a:solidFill>
              </a:defRPr>
            </a:pPr>
            <a:r>
              <a:rPr sz="1050" b="1">
                <a:solidFill>
                  <a:srgbClr val="8A5A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铜面</a:t>
            </a:r>
            <a:endParaRPr sz="1050" b="1">
              <a:solidFill>
                <a:srgbClr val="8A5A2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圆角矩形 30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858000" y="1676400"/>
            <a:ext cx="46482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2" name="圆角矩形 3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858000" y="1676400"/>
            <a:ext cx="57150" cy="112395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33" name="矩形 3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181850" y="1790700"/>
            <a:ext cx="40576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0E6B70"/>
                </a:solidFill>
              </a:defRPr>
            </a:pPr>
            <a:r>
              <a:rPr sz="16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图形在哪</a:t>
            </a:r>
            <a:endParaRPr sz="16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7181850" y="2133600"/>
            <a:ext cx="4095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底片上有线路图形：黑色挡住 UV，透明处让 UV 透过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圆角矩形 34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858000" y="2914650"/>
            <a:ext cx="46482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6" name="圆角矩形 35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858000" y="2914650"/>
            <a:ext cx="57150" cy="112395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37" name="矩形 36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181850" y="3028950"/>
            <a:ext cx="40576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0E6B70"/>
                </a:solidFill>
              </a:defRPr>
            </a:pPr>
            <a:r>
              <a:rPr sz="16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谁被保留</a:t>
            </a:r>
            <a:endParaRPr sz="16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矩形 37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181850" y="3371850"/>
            <a:ext cx="4095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干膜是负性材料：照到 UV 的部分聚合硬化保留，没照到的保持可溶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圆角矩形 38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858000" y="4152900"/>
            <a:ext cx="46482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40" name="圆角矩形 39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6858000" y="4152900"/>
            <a:ext cx="57150" cy="112395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41" name="矩形 40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7181850" y="4267200"/>
            <a:ext cx="40576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0E6B70"/>
                </a:solidFill>
              </a:defRPr>
            </a:pPr>
            <a:r>
              <a:rPr sz="16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曝光做什么</a:t>
            </a:r>
            <a:endParaRPr sz="16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矩形 41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7181850" y="4610100"/>
            <a:ext cx="4095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曝光只是“定型”——轮廓先在感光层里定下来，显影才洗掉多余的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圆角矩形 42"/>
          <p:cNvSpPr>
            <a:spLocks noGrp="1"/>
          </p:cNvSpPr>
          <p:nvPr/>
        </p:nvSpPr>
        <p:spPr>
          <a:xfrm>
            <a:off x="685800" y="5810250"/>
            <a:ext cx="10820400" cy="533400"/>
          </a:xfrm>
          <a:prstGeom prst="roundRect">
            <a:avLst>
              <a:gd name="adj" fmla="val 25000"/>
            </a:avLst>
          </a:prstGeom>
          <a:solidFill>
            <a:srgbClr val="FCEBD6"/>
          </a:solidFill>
          <a:ln w="0">
            <a:noFill/>
            <a:prstDash val="solid"/>
          </a:ln>
        </p:spPr>
      </p:sp>
      <p:sp>
        <p:nvSpPr>
          <p:cNvPr id="44" name="圆角矩形 43"/>
          <p:cNvSpPr>
            <a:spLocks noGrp="1"/>
          </p:cNvSpPr>
          <p:nvPr/>
        </p:nvSpPr>
        <p:spPr>
          <a:xfrm>
            <a:off x="685800" y="5810250"/>
            <a:ext cx="76200" cy="53340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45" name="矩形 44"/>
          <p:cNvSpPr>
            <a:spLocks noGrp="1"/>
          </p:cNvSpPr>
          <p:nvPr/>
        </p:nvSpPr>
        <p:spPr>
          <a:xfrm>
            <a:off x="1066800" y="5934075"/>
            <a:ext cx="10058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3D4E5F"/>
                </a:solidFill>
              </a:defRPr>
            </a:pPr>
            <a:r>
              <a:rPr sz="1425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一句话：</a:t>
            </a:r>
            <a:r>
              <a:rPr sz="1425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 = 用光把线路轮廓“写”进干膜。</a:t>
            </a:r>
            <a:endParaRPr sz="1425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7" name="圆角矩形 56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83820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曝光机：对位 → 真空 → 曝光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4478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/>
        </p:nvSpPr>
        <p:spPr>
          <a:xfrm>
            <a:off x="685800" y="1676400"/>
            <a:ext cx="5334000" cy="4030345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767715" y="1771650"/>
            <a:ext cx="304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曝光机侧视（示意）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1524000" y="2286000"/>
            <a:ext cx="3048000" cy="495300"/>
          </a:xfrm>
          <a:prstGeom prst="roundRect">
            <a:avLst>
              <a:gd name="adj" fmla="val 15385"/>
            </a:avLst>
          </a:prstGeom>
          <a:solidFill>
            <a:srgbClr val="E2EFF9"/>
          </a:solidFill>
          <a:ln w="14288">
            <a:solidFill>
              <a:srgbClr val="1F6FB2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1524000" y="2400300"/>
            <a:ext cx="304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275" b="1">
                <a:solidFill>
                  <a:srgbClr val="14538C"/>
                </a:solidFill>
              </a:defRPr>
            </a:pPr>
            <a:r>
              <a:rPr sz="1275" b="1">
                <a:solidFill>
                  <a:srgbClr val="14538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UV 光源（平行光）</a:t>
            </a:r>
            <a:endParaRPr sz="1275" b="1">
              <a:solidFill>
                <a:srgbClr val="14538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2543175" y="275272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2543175" y="311467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cxnSp>
        <p:nvCxnSpPr>
          <p:cNvPr id="69" name="直接箭头连接符 68"/>
          <p:cNvCxnSpPr>
            <a:stCxn id="11" idx="2"/>
            <a:endCxn id="12" idx="0"/>
          </p:cNvCxnSpPr>
          <p:nvPr/>
        </p:nvCxnSpPr>
        <p:spPr>
          <a:xfrm rot="10800000">
            <a:off x="2571750" y="2809875"/>
            <a:ext cx="0" cy="304800"/>
          </a:xfrm>
          <a:prstGeom prst="straightConnector1">
            <a:avLst/>
          </a:prstGeom>
          <a:ln w="28575">
            <a:solidFill>
              <a:srgbClr val="1F6FB2"/>
            </a:solidFill>
            <a:prstDash val="solid"/>
            <a:headEnd type="triangle" w="med" len="med"/>
          </a:ln>
        </p:spPr>
      </p:cxnSp>
      <p:sp>
        <p:nvSpPr>
          <p:cNvPr id="14" name="矩形 13"/>
          <p:cNvSpPr>
            <a:spLocks noGrp="1"/>
          </p:cNvSpPr>
          <p:nvPr/>
        </p:nvSpPr>
        <p:spPr>
          <a:xfrm>
            <a:off x="3590925" y="275272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3590925" y="311467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cxnSp>
        <p:nvCxnSpPr>
          <p:cNvPr id="72" name="直接箭头连接符 71"/>
          <p:cNvCxnSpPr>
            <a:stCxn id="14" idx="2"/>
            <a:endCxn id="15" idx="0"/>
          </p:cNvCxnSpPr>
          <p:nvPr/>
        </p:nvCxnSpPr>
        <p:spPr>
          <a:xfrm rot="10800000">
            <a:off x="3619500" y="2809875"/>
            <a:ext cx="0" cy="304800"/>
          </a:xfrm>
          <a:prstGeom prst="straightConnector1">
            <a:avLst/>
          </a:prstGeom>
          <a:ln w="28575">
            <a:solidFill>
              <a:srgbClr val="1F6FB2"/>
            </a:solidFill>
            <a:prstDash val="solid"/>
            <a:headEnd type="triangle" w="med" len="med"/>
          </a:ln>
        </p:spPr>
      </p:cxnSp>
      <p:sp>
        <p:nvSpPr>
          <p:cNvPr id="17" name="矩形 16"/>
          <p:cNvSpPr>
            <a:spLocks noGrp="1"/>
          </p:cNvSpPr>
          <p:nvPr/>
        </p:nvSpPr>
        <p:spPr>
          <a:xfrm>
            <a:off x="1524000" y="3143250"/>
            <a:ext cx="3048000" cy="247650"/>
          </a:xfrm>
          <a:prstGeom prst="rect">
            <a:avLst/>
          </a:prstGeom>
          <a:solidFill>
            <a:srgbClr val="334155"/>
          </a:solidFill>
          <a:ln w="0">
            <a:noFill/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1524000" y="3429000"/>
            <a:ext cx="3048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5F7185"/>
                </a:solidFill>
              </a:defRPr>
            </a:pPr>
            <a:r>
              <a:rPr sz="12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玻璃板 + 底片（photo tool）</a:t>
            </a:r>
            <a:endParaRPr sz="12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1333500" y="3771900"/>
            <a:ext cx="3429000" cy="609600"/>
          </a:xfrm>
          <a:prstGeom prst="roundRect">
            <a:avLst>
              <a:gd name="adj" fmla="val 12500"/>
            </a:avLst>
          </a:prstGeom>
          <a:solidFill>
            <a:srgbClr val="F3F7FB"/>
          </a:solidFill>
          <a:ln w="14288">
            <a:solidFill>
              <a:srgbClr val="1F6FB2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1619250" y="3943350"/>
            <a:ext cx="2857500" cy="228600"/>
          </a:xfrm>
          <a:prstGeom prst="rect">
            <a:avLst/>
          </a:prstGeom>
          <a:solidFill>
            <a:srgbClr val="F3E2CE"/>
          </a:solidFill>
          <a:ln w="9525">
            <a:solidFill>
              <a:srgbClr val="C9853B"/>
            </a:solidFill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1333500" y="44577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5F7185"/>
                </a:solidFill>
              </a:defRPr>
            </a:pPr>
            <a:r>
              <a:rPr sz="12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真空台：板件被吸附、与底片贴紧</a:t>
            </a:r>
            <a:endParaRPr sz="12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277620" y="4953000"/>
            <a:ext cx="4191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对位：底片与板件上的 MARK 对准</a:t>
            </a:r>
            <a:r>
              <a:rPr lang="zh-CN"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400" b="1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5"/>
              </a:spcBef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真空：抽气排掉空气，防止图形发虚。</a:t>
            </a:r>
            <a:endParaRPr sz="1400" b="1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圆角矩形 2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667500" y="1676400"/>
            <a:ext cx="48387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4" name="圆角矩形 2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934200" y="182880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934200" y="1916430"/>
            <a:ext cx="438150" cy="27165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7581900" y="1771650"/>
            <a:ext cx="3695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5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对位</a:t>
            </a:r>
            <a:endParaRPr sz="15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581900" y="2095500"/>
            <a:ext cx="3695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2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底片与板件对准</a:t>
            </a:r>
            <a:endParaRPr sz="12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圆角矩形 27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667500" y="2767965"/>
            <a:ext cx="48387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9" name="圆角矩形 28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6934200" y="2920365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30" name="矩形 29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934200" y="3007995"/>
            <a:ext cx="438150" cy="27165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7581900" y="2863215"/>
            <a:ext cx="3695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5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真空吸附</a:t>
            </a:r>
            <a:endParaRPr sz="15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7581900" y="3187065"/>
            <a:ext cx="3695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2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紧密贴合防偏移</a:t>
            </a:r>
            <a:endParaRPr sz="12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圆角矩形 32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667500" y="3859530"/>
            <a:ext cx="483870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4" name="圆角矩形 33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6934200" y="4011930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35" name="矩形 34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6934200" y="4099560"/>
            <a:ext cx="438150" cy="27165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矩形 35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7581900" y="3954780"/>
            <a:ext cx="3695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5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</a:t>
            </a:r>
            <a:endParaRPr sz="15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7581900" y="4278630"/>
            <a:ext cx="3695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2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按能量设定计时</a:t>
            </a:r>
            <a:endParaRPr sz="12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圆角矩形 37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6667500" y="4951095"/>
            <a:ext cx="4838700" cy="75057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9" name="圆角矩形 38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934200" y="5103495"/>
            <a:ext cx="438150" cy="43815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40" name="矩形 39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6934200" y="5191125"/>
            <a:ext cx="438150" cy="27165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350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矩形 40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7581900" y="5046345"/>
            <a:ext cx="3695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5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取出检查</a:t>
            </a:r>
            <a:endParaRPr sz="15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矩形 41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581900" y="5370195"/>
            <a:ext cx="36957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2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防止重复曝光</a:t>
            </a:r>
            <a:endParaRPr sz="12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9058275" y="239077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44" name="矩形 43"/>
          <p:cNvSpPr>
            <a:spLocks noGrp="1"/>
          </p:cNvSpPr>
          <p:nvPr/>
        </p:nvSpPr>
        <p:spPr>
          <a:xfrm>
            <a:off x="9058275" y="2739390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cxnSp>
        <p:nvCxnSpPr>
          <p:cNvPr id="101" name="直接箭头连接符 100"/>
          <p:cNvCxnSpPr>
            <a:stCxn id="43" idx="2"/>
            <a:endCxn id="44" idx="0"/>
          </p:cNvCxnSpPr>
          <p:nvPr>
            <p:custDataLst>
              <p:tags r:id="rId21"/>
            </p:custDataLst>
          </p:nvPr>
        </p:nvCxnSpPr>
        <p:spPr>
          <a:xfrm rot="10800000">
            <a:off x="9086850" y="2447925"/>
            <a:ext cx="0" cy="291465"/>
          </a:xfrm>
          <a:prstGeom prst="straightConnector1">
            <a:avLst/>
          </a:prstGeom>
          <a:ln w="28575">
            <a:solidFill>
              <a:srgbClr val="EF8A17"/>
            </a:solidFill>
            <a:prstDash val="solid"/>
            <a:headEnd type="triangle" w="med" len="med"/>
          </a:ln>
        </p:spPr>
      </p:cxnSp>
      <p:sp>
        <p:nvSpPr>
          <p:cNvPr id="46" name="矩形 45"/>
          <p:cNvSpPr>
            <a:spLocks noGrp="1"/>
          </p:cNvSpPr>
          <p:nvPr/>
        </p:nvSpPr>
        <p:spPr>
          <a:xfrm>
            <a:off x="9058275" y="3482340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47" name="矩形 46"/>
          <p:cNvSpPr>
            <a:spLocks noGrp="1"/>
          </p:cNvSpPr>
          <p:nvPr/>
        </p:nvSpPr>
        <p:spPr>
          <a:xfrm>
            <a:off x="9058275" y="3185160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49" name="矩形 48"/>
          <p:cNvSpPr>
            <a:spLocks noGrp="1"/>
          </p:cNvSpPr>
          <p:nvPr/>
        </p:nvSpPr>
        <p:spPr>
          <a:xfrm>
            <a:off x="9058275" y="457390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50" name="矩形 49"/>
          <p:cNvSpPr>
            <a:spLocks noGrp="1"/>
          </p:cNvSpPr>
          <p:nvPr/>
        </p:nvSpPr>
        <p:spPr>
          <a:xfrm>
            <a:off x="9058275" y="4922520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52" name="圆角矩形 51"/>
          <p:cNvSpPr>
            <a:spLocks noGrp="1"/>
          </p:cNvSpPr>
          <p:nvPr/>
        </p:nvSpPr>
        <p:spPr>
          <a:xfrm>
            <a:off x="685800" y="5882005"/>
            <a:ext cx="10820400" cy="533400"/>
          </a:xfrm>
          <a:prstGeom prst="roundRect">
            <a:avLst>
              <a:gd name="adj" fmla="val 25000"/>
            </a:avLst>
          </a:prstGeom>
          <a:solidFill>
            <a:srgbClr val="E2EFF9"/>
          </a:solidFill>
          <a:ln w="0">
            <a:noFill/>
            <a:prstDash val="solid"/>
          </a:ln>
        </p:spPr>
      </p:sp>
      <p:sp>
        <p:nvSpPr>
          <p:cNvPr id="53" name="矩形 52"/>
          <p:cNvSpPr>
            <a:spLocks noGrp="1"/>
          </p:cNvSpPr>
          <p:nvPr/>
        </p:nvSpPr>
        <p:spPr>
          <a:xfrm>
            <a:off x="952500" y="5934075"/>
            <a:ext cx="1028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D4E5F"/>
                </a:solidFill>
              </a:defRPr>
            </a:pPr>
            <a:r>
              <a:rPr sz="20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设备类型：</a:t>
            </a:r>
            <a:r>
              <a:rPr sz="20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平行光 / 冷光曝光机；灯管能量每日校验，底片定期清洁。</a:t>
            </a:r>
            <a:endParaRPr sz="20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矩形 53"/>
          <p:cNvSpPr>
            <a:spLocks noGrp="1"/>
          </p:cNvSpPr>
          <p:nvPr/>
        </p:nvSpPr>
        <p:spPr>
          <a:xfrm>
            <a:off x="685800" y="650621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cxnSp>
        <p:nvCxnSpPr>
          <p:cNvPr id="13" name="直接箭头连接符 12"/>
          <p:cNvCxnSpPr>
            <a:stCxn id="33" idx="0"/>
            <a:endCxn id="28" idx="2"/>
          </p:cNvCxnSpPr>
          <p:nvPr>
            <p:custDataLst>
              <p:tags r:id="rId22"/>
            </p:custDataLst>
          </p:nvPr>
        </p:nvCxnSpPr>
        <p:spPr>
          <a:xfrm flipV="1">
            <a:off x="9086850" y="3510915"/>
            <a:ext cx="0" cy="348615"/>
          </a:xfrm>
          <a:prstGeom prst="straightConnector1">
            <a:avLst/>
          </a:prstGeom>
          <a:ln w="28575">
            <a:solidFill>
              <a:srgbClr val="EF8A17"/>
            </a:solidFill>
            <a:prstDash val="solid"/>
            <a:headEnd type="triangle" w="med" len="med"/>
          </a:ln>
        </p:spPr>
      </p:cxnSp>
      <p:cxnSp>
        <p:nvCxnSpPr>
          <p:cNvPr id="16" name="直接箭头连接符 15"/>
          <p:cNvCxnSpPr>
            <a:stCxn id="38" idx="0"/>
            <a:endCxn id="33" idx="2"/>
          </p:cNvCxnSpPr>
          <p:nvPr>
            <p:custDataLst>
              <p:tags r:id="rId23"/>
            </p:custDataLst>
          </p:nvPr>
        </p:nvCxnSpPr>
        <p:spPr>
          <a:xfrm flipV="1">
            <a:off x="9086850" y="4602480"/>
            <a:ext cx="0" cy="348615"/>
          </a:xfrm>
          <a:prstGeom prst="straightConnector1">
            <a:avLst/>
          </a:prstGeom>
          <a:ln w="28575">
            <a:solidFill>
              <a:srgbClr val="EF8A17"/>
            </a:solidFill>
            <a:prstDash val="solid"/>
            <a:head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" name="圆角矩形 32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470535" y="69469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</a:t>
            </a:r>
            <a:r>
              <a:rPr 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工艺</a:t>
            </a: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菲林</a:t>
            </a:r>
            <a:r>
              <a:rPr lang="en-US" alt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&amp;  LDI</a:t>
            </a:r>
            <a:r>
              <a:rPr lang="zh-CN" altLang="en-US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激光</a:t>
            </a:r>
            <a:endParaRPr lang="zh-CN" altLang="en-US"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376045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27" name="圆角矩形 26"/>
          <p:cNvSpPr>
            <a:spLocks noGrp="1"/>
          </p:cNvSpPr>
          <p:nvPr/>
        </p:nvSpPr>
        <p:spPr>
          <a:xfrm>
            <a:off x="479425" y="5227955"/>
            <a:ext cx="11175365" cy="1077595"/>
          </a:xfrm>
          <a:prstGeom prst="roundRect">
            <a:avLst>
              <a:gd name="adj" fmla="val 18421"/>
            </a:avLst>
          </a:prstGeom>
          <a:solidFill>
            <a:srgbClr val="FBE3E3"/>
          </a:solidFill>
          <a:ln w="0">
            <a:noFill/>
            <a:prstDash val="solid"/>
          </a:ln>
        </p:spPr>
      </p:sp>
      <p:sp>
        <p:nvSpPr>
          <p:cNvPr id="28" name="圆角矩形 27"/>
          <p:cNvSpPr>
            <a:spLocks noGrp="1"/>
          </p:cNvSpPr>
          <p:nvPr/>
        </p:nvSpPr>
        <p:spPr>
          <a:xfrm>
            <a:off x="470535" y="5248275"/>
            <a:ext cx="127635" cy="1057275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696595" y="5337175"/>
            <a:ext cx="1128776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>
                <a:solidFill>
                  <a:srgbClr val="3D4E5F"/>
                </a:solidFill>
              </a:defRPr>
            </a:pPr>
            <a:r>
              <a:rPr sz="16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不良提醒：</a:t>
            </a:r>
            <a:r>
              <a:rPr sz="16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曝光不足 → 线条变细、断线</a:t>
            </a:r>
            <a:r>
              <a:rPr lang="en-US" sz="16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en-US" sz="16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350">
                <a:solidFill>
                  <a:srgbClr val="3D4E5F"/>
                </a:solidFill>
              </a:defRPr>
            </a:pPr>
            <a:r>
              <a:rPr lang="en-US" sz="16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</a:t>
            </a:r>
            <a:r>
              <a:rPr sz="16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曝光过度 → 残膜、线条变粗。</a:t>
            </a:r>
            <a:endParaRPr sz="16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5"/>
              </a:spcBef>
              <a:defRPr sz="1350">
                <a:solidFill>
                  <a:srgbClr val="3D4E5F"/>
                </a:solidFill>
              </a:defRPr>
            </a:pPr>
            <a:r>
              <a:rPr lang="en-US" sz="16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</a:t>
            </a:r>
            <a:r>
              <a:rPr sz="16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用“能量窗口”试验（阶梯曝光）锁定最佳范围。</a:t>
            </a:r>
            <a:endParaRPr sz="16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34" name="AutoShape 12"/>
          <p:cNvSpPr/>
          <p:nvPr/>
        </p:nvSpPr>
        <p:spPr>
          <a:xfrm>
            <a:off x="479425" y="1574800"/>
            <a:ext cx="5461000" cy="1905000"/>
          </a:xfrm>
          <a:prstGeom prst="roundRect">
            <a:avLst>
              <a:gd name="adj" fmla="val 0"/>
            </a:avLst>
          </a:prstGeom>
          <a:solidFill>
            <a:srgbClr val="E8F0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13"/>
          <p:cNvSpPr/>
          <p:nvPr/>
        </p:nvSpPr>
        <p:spPr>
          <a:xfrm>
            <a:off x="669925" y="17018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B3D6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传统菲林接触式曝光</a:t>
            </a:r>
            <a:endParaRPr lang="en-US" sz="2400" b="1" i="0" u="none" strike="noStrike">
              <a:solidFill>
                <a:srgbClr val="0B3D6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6" name="AutoShape 14"/>
          <p:cNvSpPr/>
          <p:nvPr/>
        </p:nvSpPr>
        <p:spPr>
          <a:xfrm>
            <a:off x="598170" y="2082800"/>
            <a:ext cx="5232400" cy="14636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</a:t>
            </a:r>
            <a:r>
              <a:rPr lang="en-US" sz="1400" b="1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菲林与板面贴合，通过PIN钉/CCD对位，整面紫外光照射。</a:t>
            </a:r>
            <a:b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</a:t>
            </a:r>
            <a:r>
              <a:rPr lang="en-US" sz="1400" b="1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管控：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重点控制对位精度、曝光能量均匀性及菲林洁净度。</a:t>
            </a:r>
            <a:b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</a:t>
            </a:r>
            <a:r>
              <a:rPr lang="en-US" sz="1400" b="1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特点：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成本较低，适合常规精度线路板批量生产。</a:t>
            </a:r>
            <a:endParaRPr lang="en-US" sz="1400"/>
          </a:p>
        </p:txBody>
      </p:sp>
      <p:sp>
        <p:nvSpPr>
          <p:cNvPr id="37" name="AutoShape 15"/>
          <p:cNvSpPr/>
          <p:nvPr/>
        </p:nvSpPr>
        <p:spPr>
          <a:xfrm>
            <a:off x="6194425" y="1574800"/>
            <a:ext cx="5461000" cy="1905000"/>
          </a:xfrm>
          <a:prstGeom prst="roundRect">
            <a:avLst>
              <a:gd name="adj" fmla="val 0"/>
            </a:avLst>
          </a:prstGeom>
          <a:solidFill>
            <a:srgbClr val="FDF8E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8" name="AutoShape 16"/>
          <p:cNvSpPr/>
          <p:nvPr/>
        </p:nvSpPr>
        <p:spPr>
          <a:xfrm>
            <a:off x="6384925" y="17018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B3D6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LDI 激光直接成像（高精首选）</a:t>
            </a:r>
            <a:endParaRPr lang="en-US" sz="2400" b="1" i="0" u="none" strike="noStrike">
              <a:solidFill>
                <a:srgbClr val="0B3D6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9" name="AutoShape 17"/>
          <p:cNvSpPr/>
          <p:nvPr/>
        </p:nvSpPr>
        <p:spPr>
          <a:xfrm>
            <a:off x="6384925" y="2082800"/>
            <a:ext cx="5080000" cy="14636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</a:t>
            </a:r>
            <a:r>
              <a:rPr lang="en-US" sz="1400" b="1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无菲林，数字文件驱动激光束逐点扫描干膜成像。</a:t>
            </a:r>
            <a:b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</a:t>
            </a:r>
            <a:r>
              <a:rPr lang="en-US" sz="1400" b="1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优势：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实时补偿基材涨缩，对位精度</a:t>
            </a:r>
            <a:r>
              <a:rPr lang="zh-CN" alt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，支持超精细线路。</a:t>
            </a:r>
            <a:b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</a:t>
            </a:r>
            <a:r>
              <a:rPr lang="en-US" sz="1400" b="1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特点：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尤其适合FPC柔性基材及高密度互联板(HDI)。</a:t>
            </a:r>
            <a:endParaRPr lang="en-US" sz="1400"/>
          </a:p>
        </p:txBody>
      </p:sp>
      <p:sp>
        <p:nvSpPr>
          <p:cNvPr id="40" name="AutoShape 18"/>
          <p:cNvSpPr/>
          <p:nvPr/>
        </p:nvSpPr>
        <p:spPr>
          <a:xfrm>
            <a:off x="479425" y="3721100"/>
            <a:ext cx="11176000" cy="1133475"/>
          </a:xfrm>
          <a:prstGeom prst="roundRect">
            <a:avLst>
              <a:gd name="adj" fmla="val 0"/>
            </a:avLst>
          </a:prstGeom>
          <a:solidFill>
            <a:srgbClr val="FDF0E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1" name="Picture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425" y="3932555"/>
            <a:ext cx="701675" cy="701675"/>
          </a:xfrm>
          <a:prstGeom prst="rect">
            <a:avLst/>
          </a:prstGeom>
        </p:spPr>
      </p:pic>
      <p:sp>
        <p:nvSpPr>
          <p:cNvPr id="42" name="AutoShape 20"/>
          <p:cNvSpPr/>
          <p:nvPr/>
        </p:nvSpPr>
        <p:spPr>
          <a:xfrm>
            <a:off x="1313180" y="3830955"/>
            <a:ext cx="10160000" cy="9645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 工艺专属管控要点：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6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鉴于PI基材对温湿度极其敏感，极易发生热胀冷缩，高精度FPC产品建议优先选用LDI工艺以实现动态补偿；若采用传统菲林曝光，需严格管控车间环境（温度23±2℃，湿度50±5%），并预留足够的静置时间以减少形变误差。</a:t>
            </a:r>
            <a:endParaRPr lang="en-US"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3" name="圆角矩形 32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470535" y="69469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菲林</a:t>
            </a:r>
            <a:r>
              <a:rPr lang="en-US" alt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VS  LDI</a:t>
            </a:r>
            <a:r>
              <a:rPr lang="zh-CN" altLang="en-US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激光</a:t>
            </a:r>
            <a:endParaRPr lang="zh-CN" altLang="en-US"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376045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2925" y="1605280"/>
          <a:ext cx="11075670" cy="433324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171700"/>
                <a:gridCol w="4290060"/>
                <a:gridCol w="4613910"/>
              </a:tblGrid>
              <a:tr h="5842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对比维度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传统菲林接触式曝光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LDI 激光直接成像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5">
                        <a:alpha val="100000"/>
                      </a:srgbClr>
                    </a:solidFill>
                  </a:tcPr>
                </a:tc>
              </a:tr>
              <a:tr h="410845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成像介质</a:t>
                      </a:r>
                      <a:endParaRPr lang="en-US" sz="1400" b="1" i="0" u="none" strike="noStrike">
                        <a:solidFill>
                          <a:srgbClr val="33333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菲林底片，通过接触式紫外光曝光转移图形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高能激光束直接扫描基板，数字式无掩模成像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1021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对位精度</a:t>
                      </a:r>
                      <a:endParaRPr lang="en-US" sz="1400" b="1" i="0" u="none" strike="noStrike">
                        <a:solidFill>
                          <a:srgbClr val="33333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±15~25μm，易受菲林涨缩及环境温湿度影响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65F4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±5~10μm，可实时补偿基材涨缩，精度极高</a:t>
                      </a:r>
                      <a:endParaRPr lang="en-US" sz="1400" b="1" i="0" u="none" strike="noStrike">
                        <a:solidFill>
                          <a:srgbClr val="065F46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>
                        <a:alpha val="10000"/>
                      </a:srgbClr>
                    </a:solidFill>
                  </a:tcPr>
                </a:tc>
              </a:tr>
              <a:tr h="410845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最小线宽/间距</a:t>
                      </a:r>
                      <a:endParaRPr lang="en-US" sz="1400" b="1" i="0" u="none" strike="noStrike">
                        <a:solidFill>
                          <a:srgbClr val="33333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约 30μm，受菲林分辨率与制程限制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65F4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极限可达 10μm 级，满足高密度精细线路需求</a:t>
                      </a:r>
                      <a:endParaRPr lang="en-US" sz="1400" b="1" i="0" u="none" strike="noStrike">
                        <a:solidFill>
                          <a:srgbClr val="065F46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>
                        <a:alpha val="10000"/>
                      </a:srgbClr>
                    </a:solidFill>
                  </a:tcPr>
                </a:tc>
              </a:tr>
              <a:tr h="41021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生产效率</a:t>
                      </a:r>
                      <a:endParaRPr lang="en-US" sz="1400" b="1" i="0" u="none" strike="noStrike">
                        <a:solidFill>
                          <a:srgbClr val="33333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高，整面一次性曝光，适合大批量标准化生产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中等，逐行扫描方式，速度随线路精度要求提升而下降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</a:tr>
              <a:tr h="41021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设备投入成本</a:t>
                      </a:r>
                      <a:endParaRPr lang="en-US" sz="1400" b="1" i="0" u="none" strike="noStrike">
                        <a:solidFill>
                          <a:srgbClr val="33333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较低，设备结构相对简单，技术成熟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较高，涉及高精度光学系统与数控技术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10845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耗材与维护成本</a:t>
                      </a:r>
                      <a:endParaRPr lang="en-US" sz="1400" b="1" i="0" u="none" strike="noStrike">
                        <a:solidFill>
                          <a:srgbClr val="33333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持续消耗菲林，需定期更换，长期耗材成本较高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无菲林消耗，仅需定期维护激光头，长期成本可控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</a:tr>
              <a:tr h="41021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产品换型速度</a:t>
                      </a:r>
                      <a:endParaRPr lang="en-US" sz="1400" b="1" i="0" u="none" strike="noStrike">
                        <a:solidFill>
                          <a:srgbClr val="33333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慢，需重新制作与更换菲林，准备时间长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极快，直接切换数字文件即可，柔性生产能力强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10845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核心优势</a:t>
                      </a:r>
                      <a:endParaRPr lang="en-US" sz="1400" b="1" i="0" u="none" strike="noStrike">
                        <a:solidFill>
                          <a:srgbClr val="33333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工艺成熟、成本低、产能高，适合大规模量产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精度高、零菲林、灵活性强，适合复杂与多品种生产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</a:tr>
              <a:tr h="41021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3333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 典型应用场景</a:t>
                      </a:r>
                      <a:endParaRPr lang="en-US" sz="1400" b="1" i="0" u="none" strike="noStrike">
                        <a:solidFill>
                          <a:srgbClr val="33333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常规密度线路板、消费类电子产品的大批量FPC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0505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高密度精细线路、刚挠结合板、高频板、样品打样</a:t>
                      </a:r>
                      <a:endParaRPr lang="en-US" sz="1400" b="0" i="0" u="none" strike="noStrike">
                        <a:solidFill>
                          <a:srgbClr val="50505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4" name="圆角矩形 43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69469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显影线：显影 → 水洗 → 风干 → 检查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30429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956945" y="1953260"/>
            <a:ext cx="1905000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圆角矩形 7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81100" y="208661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160780" y="2118995"/>
            <a:ext cx="401320" cy="2800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275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657350" y="2086610"/>
            <a:ext cx="1200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 b="1">
                <a:solidFill>
                  <a:srgbClr val="1C2B3A"/>
                </a:solidFill>
              </a:defRPr>
            </a:pPr>
            <a:r>
              <a:rPr sz="13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入板</a:t>
            </a:r>
            <a:endParaRPr sz="13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162050" y="2543810"/>
            <a:ext cx="1638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待显影板件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圆角矩形 1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3086100" y="1953260"/>
            <a:ext cx="1905000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3" name="圆角矩形 1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3238500" y="208661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3218180" y="2118995"/>
            <a:ext cx="401320" cy="2800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275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3714750" y="2086610"/>
            <a:ext cx="1200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 b="1">
                <a:solidFill>
                  <a:srgbClr val="1C2B3A"/>
                </a:solidFill>
              </a:defRPr>
            </a:pPr>
            <a:r>
              <a:rPr sz="13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显影段</a:t>
            </a:r>
            <a:endParaRPr sz="13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3219450" y="2543810"/>
            <a:ext cx="1638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喷淋 Na₂CO₃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圆角矩形 16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5215255" y="1953260"/>
            <a:ext cx="1905000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8" name="圆角矩形 17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5295900" y="208661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5275580" y="2118995"/>
            <a:ext cx="401320" cy="2800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275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5772150" y="2086610"/>
            <a:ext cx="1200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 b="1">
                <a:solidFill>
                  <a:srgbClr val="1C2B3A"/>
                </a:solidFill>
              </a:defRPr>
            </a:pPr>
            <a:r>
              <a:rPr sz="13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一级水洗</a:t>
            </a:r>
            <a:endParaRPr sz="13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5276850" y="2543810"/>
            <a:ext cx="1638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冲净残液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圆角矩形 21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7344410" y="1953260"/>
            <a:ext cx="1905000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3" name="圆角矩形 22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7425055" y="208661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7404735" y="2118995"/>
            <a:ext cx="401320" cy="2800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275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7829550" y="2086610"/>
            <a:ext cx="1351280" cy="3124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 b="1">
                <a:solidFill>
                  <a:srgbClr val="1C2B3A"/>
                </a:solidFill>
              </a:defRPr>
            </a:pPr>
            <a:r>
              <a:rPr sz="13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二级水洗+风干</a:t>
            </a:r>
            <a:endParaRPr sz="13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334250" y="2543810"/>
            <a:ext cx="1638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去除水痕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圆角矩形 26"/>
          <p:cNvSpPr>
            <a:spLocks noGrp="1"/>
          </p:cNvSpPr>
          <p:nvPr>
            <p:custDataLst>
              <p:tags r:id="rId21"/>
            </p:custDataLst>
          </p:nvPr>
        </p:nvSpPr>
        <p:spPr>
          <a:xfrm>
            <a:off x="9473565" y="1953260"/>
            <a:ext cx="1905000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8" name="圆角矩形 27"/>
          <p:cNvSpPr>
            <a:spLocks noGrp="1"/>
          </p:cNvSpPr>
          <p:nvPr>
            <p:custDataLst>
              <p:tags r:id="rId22"/>
            </p:custDataLst>
          </p:nvPr>
        </p:nvSpPr>
        <p:spPr>
          <a:xfrm>
            <a:off x="9554210" y="208661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9533890" y="2118995"/>
            <a:ext cx="401320" cy="28003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275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>
            <p:custDataLst>
              <p:tags r:id="rId24"/>
            </p:custDataLst>
          </p:nvPr>
        </p:nvSpPr>
        <p:spPr>
          <a:xfrm>
            <a:off x="9958705" y="2086610"/>
            <a:ext cx="1200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350" b="1">
                <a:solidFill>
                  <a:srgbClr val="1C2B3A"/>
                </a:solidFill>
              </a:defRPr>
            </a:pPr>
            <a:r>
              <a:rPr sz="13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出板检查</a:t>
            </a:r>
            <a:endParaRPr sz="13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463405" y="2543810"/>
            <a:ext cx="1638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050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目检+首件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5" name="直接箭头连接符 74"/>
          <p:cNvCxnSpPr>
            <a:stCxn id="7" idx="3"/>
            <a:endCxn id="12" idx="1"/>
          </p:cNvCxnSpPr>
          <p:nvPr>
            <p:custDataLst>
              <p:tags r:id="rId26"/>
            </p:custDataLst>
          </p:nvPr>
        </p:nvCxnSpPr>
        <p:spPr>
          <a:xfrm flipH="1">
            <a:off x="2861945" y="2410460"/>
            <a:ext cx="224155" cy="0"/>
          </a:xfrm>
          <a:prstGeom prst="straightConnector1">
            <a:avLst/>
          </a:prstGeom>
          <a:ln w="23813">
            <a:solidFill>
              <a:srgbClr val="1F6FB2"/>
            </a:solidFill>
            <a:prstDash val="solid"/>
            <a:headEnd type="triangle" w="med" len="med"/>
          </a:ln>
        </p:spPr>
      </p:cxnSp>
      <p:cxnSp>
        <p:nvCxnSpPr>
          <p:cNvPr id="76" name="直接箭头连接符 75"/>
          <p:cNvCxnSpPr>
            <a:stCxn id="12" idx="3"/>
            <a:endCxn id="17" idx="1"/>
          </p:cNvCxnSpPr>
          <p:nvPr>
            <p:custDataLst>
              <p:tags r:id="rId27"/>
            </p:custDataLst>
          </p:nvPr>
        </p:nvCxnSpPr>
        <p:spPr>
          <a:xfrm flipH="1">
            <a:off x="4991100" y="2410460"/>
            <a:ext cx="224155" cy="0"/>
          </a:xfrm>
          <a:prstGeom prst="straightConnector1">
            <a:avLst/>
          </a:prstGeom>
          <a:ln w="23813">
            <a:solidFill>
              <a:srgbClr val="1F6FB2"/>
            </a:solidFill>
            <a:prstDash val="solid"/>
            <a:headEnd type="triangle" w="med" len="med"/>
          </a:ln>
        </p:spPr>
      </p:cxnSp>
      <p:cxnSp>
        <p:nvCxnSpPr>
          <p:cNvPr id="77" name="直接箭头连接符 76"/>
          <p:cNvCxnSpPr>
            <a:stCxn id="17" idx="3"/>
            <a:endCxn id="22" idx="1"/>
          </p:cNvCxnSpPr>
          <p:nvPr>
            <p:custDataLst>
              <p:tags r:id="rId28"/>
            </p:custDataLst>
          </p:nvPr>
        </p:nvCxnSpPr>
        <p:spPr>
          <a:xfrm flipH="1">
            <a:off x="7120255" y="2410460"/>
            <a:ext cx="224155" cy="0"/>
          </a:xfrm>
          <a:prstGeom prst="straightConnector1">
            <a:avLst/>
          </a:prstGeom>
          <a:ln w="23813">
            <a:solidFill>
              <a:srgbClr val="1F6FB2"/>
            </a:solidFill>
            <a:prstDash val="solid"/>
            <a:headEnd type="triangle" w="med" len="med"/>
          </a:ln>
        </p:spPr>
      </p:cxnSp>
      <p:cxnSp>
        <p:nvCxnSpPr>
          <p:cNvPr id="78" name="直接箭头连接符 77"/>
          <p:cNvCxnSpPr>
            <a:stCxn id="22" idx="3"/>
            <a:endCxn id="27" idx="1"/>
          </p:cNvCxnSpPr>
          <p:nvPr>
            <p:custDataLst>
              <p:tags r:id="rId29"/>
            </p:custDataLst>
          </p:nvPr>
        </p:nvCxnSpPr>
        <p:spPr>
          <a:xfrm flipH="1">
            <a:off x="9249410" y="2410460"/>
            <a:ext cx="224155" cy="0"/>
          </a:xfrm>
          <a:prstGeom prst="straightConnector1">
            <a:avLst/>
          </a:prstGeom>
          <a:ln w="23813">
            <a:solidFill>
              <a:srgbClr val="1F6FB2"/>
            </a:solidFill>
            <a:prstDash val="solid"/>
            <a:headEnd type="triangle" w="med" len="med"/>
          </a:ln>
        </p:spPr>
      </p:cxnSp>
      <p:sp>
        <p:nvSpPr>
          <p:cNvPr id="36" name="圆角矩形 35"/>
          <p:cNvSpPr>
            <a:spLocks noGrp="1"/>
          </p:cNvSpPr>
          <p:nvPr/>
        </p:nvSpPr>
        <p:spPr>
          <a:xfrm>
            <a:off x="956945" y="3789045"/>
            <a:ext cx="10421620" cy="1028700"/>
          </a:xfrm>
          <a:prstGeom prst="roundRect">
            <a:avLst>
              <a:gd name="adj" fmla="val 12963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7" name="圆角矩形 36"/>
          <p:cNvSpPr>
            <a:spLocks noGrp="1"/>
          </p:cNvSpPr>
          <p:nvPr/>
        </p:nvSpPr>
        <p:spPr>
          <a:xfrm>
            <a:off x="926465" y="3789045"/>
            <a:ext cx="76200" cy="102870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38" name="矩形 37"/>
          <p:cNvSpPr>
            <a:spLocks noGrp="1"/>
          </p:cNvSpPr>
          <p:nvPr/>
        </p:nvSpPr>
        <p:spPr>
          <a:xfrm>
            <a:off x="1315085" y="3949700"/>
            <a:ext cx="9688195" cy="6438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lnSpc>
                <a:spcPct val="160000"/>
              </a:lnSpc>
              <a:defRPr sz="1350">
                <a:solidFill>
                  <a:srgbClr val="3D4E5F"/>
                </a:solidFill>
              </a:defRPr>
            </a:pPr>
            <a:r>
              <a:rPr sz="135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显影段要点：</a:t>
            </a:r>
            <a:r>
              <a:rPr sz="135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槽液循环过滤、控温、按分析补加药水，保持浓度稳定。</a:t>
            </a:r>
            <a:endParaRPr sz="135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60000"/>
              </a:lnSpc>
              <a:defRPr sz="1350">
                <a:solidFill>
                  <a:srgbClr val="3D4E5F"/>
                </a:solidFill>
              </a:defRPr>
            </a:pPr>
            <a:r>
              <a:rPr sz="135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水洗段要点：</a:t>
            </a:r>
            <a:r>
              <a:rPr sz="135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监控水质（电导率）与新鲜水流量，风刀吹干防残留。</a:t>
            </a:r>
            <a:endParaRPr sz="135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6" name="圆角矩形 45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622935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</a:t>
            </a:r>
            <a:r>
              <a:rPr 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</a:t>
            </a: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：用碳酸钠“洗掉”没曝光的干膜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232535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/>
        </p:nvSpPr>
        <p:spPr>
          <a:xfrm>
            <a:off x="685800" y="1389380"/>
            <a:ext cx="5905500" cy="409575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775335" y="1489075"/>
            <a:ext cx="3048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喷淋显影（示意）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1559560" y="2028190"/>
            <a:ext cx="4251325" cy="429260"/>
          </a:xfrm>
          <a:prstGeom prst="roundRect">
            <a:avLst>
              <a:gd name="adj" fmla="val 19048"/>
            </a:avLst>
          </a:prstGeom>
          <a:solidFill>
            <a:srgbClr val="DFF3F2"/>
          </a:solidFill>
          <a:ln w="14288">
            <a:solidFill>
              <a:srgbClr val="14949B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1811020" y="2063115"/>
            <a:ext cx="3810000" cy="360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200" b="1">
                <a:solidFill>
                  <a:srgbClr val="0E6B70"/>
                </a:solidFill>
              </a:defRPr>
            </a:pPr>
            <a:r>
              <a:rPr sz="14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喷淋 Na₂CO₃ 溶液（弱碱显影液）</a:t>
            </a:r>
            <a:endParaRPr sz="14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 flipV="1">
            <a:off x="2066925" y="239966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 flipV="1">
            <a:off x="2066925" y="278066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cxnSp>
        <p:nvCxnSpPr>
          <p:cNvPr id="58" name="直接箭头连接符 57"/>
          <p:cNvCxnSpPr>
            <a:stCxn id="11" idx="2"/>
            <a:endCxn id="12" idx="0"/>
          </p:cNvCxnSpPr>
          <p:nvPr/>
        </p:nvCxnSpPr>
        <p:spPr>
          <a:xfrm flipV="1">
            <a:off x="2095500" y="2456815"/>
            <a:ext cx="0" cy="323850"/>
          </a:xfrm>
          <a:prstGeom prst="straightConnector1">
            <a:avLst/>
          </a:prstGeom>
          <a:ln w="28575">
            <a:solidFill>
              <a:srgbClr val="14949B"/>
            </a:solidFill>
            <a:prstDash val="solid"/>
            <a:headEnd type="triangle" w="med" len="med"/>
          </a:ln>
        </p:spPr>
      </p:cxnSp>
      <p:sp>
        <p:nvSpPr>
          <p:cNvPr id="14" name="矩形 13"/>
          <p:cNvSpPr>
            <a:spLocks noGrp="1"/>
          </p:cNvSpPr>
          <p:nvPr/>
        </p:nvSpPr>
        <p:spPr>
          <a:xfrm flipV="1">
            <a:off x="3590925" y="239966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 flipV="1">
            <a:off x="3590925" y="278066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cxnSp>
        <p:nvCxnSpPr>
          <p:cNvPr id="61" name="直接箭头连接符 60"/>
          <p:cNvCxnSpPr>
            <a:stCxn id="14" idx="2"/>
            <a:endCxn id="15" idx="0"/>
          </p:cNvCxnSpPr>
          <p:nvPr/>
        </p:nvCxnSpPr>
        <p:spPr>
          <a:xfrm flipV="1">
            <a:off x="3619500" y="2456815"/>
            <a:ext cx="0" cy="323850"/>
          </a:xfrm>
          <a:prstGeom prst="straightConnector1">
            <a:avLst/>
          </a:prstGeom>
          <a:ln w="28575">
            <a:solidFill>
              <a:srgbClr val="14949B"/>
            </a:solidFill>
            <a:prstDash val="solid"/>
            <a:headEnd type="triangle" w="med" len="med"/>
          </a:ln>
        </p:spPr>
      </p:cxnSp>
      <p:sp>
        <p:nvSpPr>
          <p:cNvPr id="17" name="矩形 16"/>
          <p:cNvSpPr>
            <a:spLocks noGrp="1"/>
          </p:cNvSpPr>
          <p:nvPr/>
        </p:nvSpPr>
        <p:spPr>
          <a:xfrm flipV="1">
            <a:off x="5114925" y="239966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 flipV="1">
            <a:off x="5114925" y="2780665"/>
            <a:ext cx="57150" cy="57150"/>
          </a:xfrm>
          <a:prstGeom prst="rect">
            <a:avLst/>
          </a:prstGeom>
          <a:noFill/>
          <a:ln w="0">
            <a:noFill/>
            <a:prstDash val="solid"/>
          </a:ln>
        </p:spPr>
      </p:sp>
      <p:cxnSp>
        <p:nvCxnSpPr>
          <p:cNvPr id="64" name="直接箭头连接符 63"/>
          <p:cNvCxnSpPr>
            <a:stCxn id="17" idx="2"/>
            <a:endCxn id="18" idx="0"/>
          </p:cNvCxnSpPr>
          <p:nvPr/>
        </p:nvCxnSpPr>
        <p:spPr>
          <a:xfrm flipV="1">
            <a:off x="5143500" y="2456815"/>
            <a:ext cx="0" cy="323850"/>
          </a:xfrm>
          <a:prstGeom prst="straightConnector1">
            <a:avLst/>
          </a:prstGeom>
          <a:ln w="28575">
            <a:solidFill>
              <a:srgbClr val="14949B"/>
            </a:solidFill>
            <a:prstDash val="solid"/>
            <a:headEnd type="triangle" w="med" len="med"/>
          </a:ln>
        </p:spPr>
      </p:cxnSp>
      <p:sp>
        <p:nvSpPr>
          <p:cNvPr id="20" name="矩形 19"/>
          <p:cNvSpPr>
            <a:spLocks noGrp="1"/>
          </p:cNvSpPr>
          <p:nvPr/>
        </p:nvSpPr>
        <p:spPr>
          <a:xfrm>
            <a:off x="1619250" y="2809240"/>
            <a:ext cx="4191000" cy="571500"/>
          </a:xfrm>
          <a:prstGeom prst="rect">
            <a:avLst/>
          </a:prstGeom>
          <a:solidFill>
            <a:srgbClr val="E8EEF4"/>
          </a:solidFill>
          <a:ln w="14288">
            <a:solidFill>
              <a:srgbClr val="D8E2EC"/>
            </a:solidFill>
            <a:prstDash val="solid"/>
          </a:ln>
        </p:spPr>
      </p:sp>
      <p:sp>
        <p:nvSpPr>
          <p:cNvPr id="21" name="圆角矩形 20"/>
          <p:cNvSpPr>
            <a:spLocks noGrp="1"/>
          </p:cNvSpPr>
          <p:nvPr/>
        </p:nvSpPr>
        <p:spPr>
          <a:xfrm>
            <a:off x="1833245" y="2809240"/>
            <a:ext cx="571500" cy="571500"/>
          </a:xfrm>
          <a:prstGeom prst="roundRect">
            <a:avLst>
              <a:gd name="adj" fmla="val 6667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2" name="圆角矩形 21"/>
          <p:cNvSpPr>
            <a:spLocks noGrp="1"/>
          </p:cNvSpPr>
          <p:nvPr/>
        </p:nvSpPr>
        <p:spPr>
          <a:xfrm>
            <a:off x="4881245" y="2809240"/>
            <a:ext cx="571500" cy="571500"/>
          </a:xfrm>
          <a:prstGeom prst="roundRect">
            <a:avLst>
              <a:gd name="adj" fmla="val 6667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3357245" y="2809240"/>
            <a:ext cx="571500" cy="571500"/>
          </a:xfrm>
          <a:prstGeom prst="rect">
            <a:avLst/>
          </a:prstGeom>
          <a:noFill/>
          <a:ln w="19050">
            <a:solidFill>
              <a:srgbClr val="D64545"/>
            </a:solidFill>
            <a:prstDash val="dash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1619250" y="3380740"/>
            <a:ext cx="4191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97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已曝光（保留）｜未曝光（溶解冲走）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619250" y="3704590"/>
            <a:ext cx="4191000" cy="323850"/>
          </a:xfrm>
          <a:prstGeom prst="rect">
            <a:avLst/>
          </a:prstGeom>
          <a:solidFill>
            <a:srgbClr val="F3E2CE"/>
          </a:solidFill>
          <a:ln w="14288">
            <a:solidFill>
              <a:srgbClr val="C9853B"/>
            </a:solidFill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1619250" y="3728720"/>
            <a:ext cx="41910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ctr">
              <a:defRPr sz="1050">
                <a:solidFill>
                  <a:srgbClr val="8A5A24"/>
                </a:solidFill>
              </a:defRPr>
            </a:pPr>
            <a:r>
              <a:rPr sz="1400" b="1">
                <a:solidFill>
                  <a:srgbClr val="8A5A2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铜面（露出待蚀刻区域）</a:t>
            </a:r>
            <a:endParaRPr sz="1400" b="1">
              <a:solidFill>
                <a:srgbClr val="8A5A2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843280" y="4486910"/>
            <a:ext cx="5628640" cy="1019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显影液喷到板面，未曝光感光层在弱碱中溶胀、溶解，被水流带走。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125">
                <a:solidFill>
                  <a:srgbClr val="3D4E5F"/>
                </a:solidFill>
              </a:defRPr>
            </a:pP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spcBef>
                <a:spcPts val="5"/>
              </a:spcBef>
              <a:defRPr sz="1125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显影程度要恰到好处：不足则残膜，过度则侧蚀。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圆角矩形 27"/>
          <p:cNvSpPr>
            <a:spLocks noGrp="1"/>
          </p:cNvSpPr>
          <p:nvPr/>
        </p:nvSpPr>
        <p:spPr>
          <a:xfrm>
            <a:off x="6858000" y="1389380"/>
            <a:ext cx="46482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9" name="圆角矩形 28"/>
          <p:cNvSpPr>
            <a:spLocks noGrp="1"/>
          </p:cNvSpPr>
          <p:nvPr/>
        </p:nvSpPr>
        <p:spPr>
          <a:xfrm>
            <a:off x="6858000" y="1389380"/>
            <a:ext cx="57150" cy="112395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7181850" y="1503680"/>
            <a:ext cx="40576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0E6B70"/>
                </a:solidFill>
              </a:defRPr>
            </a:pPr>
            <a:r>
              <a:rPr sz="18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显影液</a:t>
            </a:r>
            <a:endParaRPr sz="18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7181850" y="1846580"/>
            <a:ext cx="432498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弱碱性碳酸钠 Na₂CO₃ 溶液，专溶未曝光感光层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圆角矩形 31"/>
          <p:cNvSpPr>
            <a:spLocks noGrp="1"/>
          </p:cNvSpPr>
          <p:nvPr/>
        </p:nvSpPr>
        <p:spPr>
          <a:xfrm>
            <a:off x="6858000" y="2842895"/>
            <a:ext cx="46482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3" name="圆角矩形 32"/>
          <p:cNvSpPr>
            <a:spLocks noGrp="1"/>
          </p:cNvSpPr>
          <p:nvPr/>
        </p:nvSpPr>
        <p:spPr>
          <a:xfrm>
            <a:off x="6858000" y="2842895"/>
            <a:ext cx="57150" cy="112395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7181850" y="2957195"/>
            <a:ext cx="40576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0E6B70"/>
                </a:solidFill>
              </a:defRPr>
            </a:pPr>
            <a:r>
              <a:rPr sz="18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谁被洗掉</a:t>
            </a:r>
            <a:endParaRPr sz="18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7181850" y="3300095"/>
            <a:ext cx="432498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未曝光感光层溶胀、溶解后被冲走，露出待蚀刻铜面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圆角矩形 35"/>
          <p:cNvSpPr>
            <a:spLocks noGrp="1"/>
          </p:cNvSpPr>
          <p:nvPr/>
        </p:nvSpPr>
        <p:spPr>
          <a:xfrm>
            <a:off x="6858000" y="4368165"/>
            <a:ext cx="4648200" cy="1123950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7" name="圆角矩形 36"/>
          <p:cNvSpPr>
            <a:spLocks noGrp="1"/>
          </p:cNvSpPr>
          <p:nvPr/>
        </p:nvSpPr>
        <p:spPr>
          <a:xfrm>
            <a:off x="6858000" y="4368165"/>
            <a:ext cx="57150" cy="112395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38" name="矩形 37"/>
          <p:cNvSpPr>
            <a:spLocks noGrp="1"/>
          </p:cNvSpPr>
          <p:nvPr/>
        </p:nvSpPr>
        <p:spPr>
          <a:xfrm>
            <a:off x="7181850" y="4482465"/>
            <a:ext cx="40576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0E6B70"/>
                </a:solidFill>
              </a:defRPr>
            </a:pPr>
            <a:r>
              <a:rPr sz="1800" b="1">
                <a:solidFill>
                  <a:srgbClr val="0E6B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谁被保留</a:t>
            </a:r>
            <a:endParaRPr sz="1800" b="1">
              <a:solidFill>
                <a:srgbClr val="0E6B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7181850" y="4825365"/>
            <a:ext cx="432498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00">
                <a:solidFill>
                  <a:srgbClr val="3D4E5F"/>
                </a:solidFill>
              </a:defRPr>
            </a:pP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已曝光层交联硬化不溶于碱，成为蚀刻保护层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圆角矩形 39"/>
          <p:cNvSpPr>
            <a:spLocks noGrp="1"/>
          </p:cNvSpPr>
          <p:nvPr/>
        </p:nvSpPr>
        <p:spPr>
          <a:xfrm>
            <a:off x="685800" y="5810250"/>
            <a:ext cx="10820400" cy="533400"/>
          </a:xfrm>
          <a:prstGeom prst="roundRect">
            <a:avLst>
              <a:gd name="adj" fmla="val 25000"/>
            </a:avLst>
          </a:prstGeom>
          <a:solidFill>
            <a:srgbClr val="FCEBD6"/>
          </a:solidFill>
          <a:ln w="0">
            <a:noFill/>
            <a:prstDash val="solid"/>
          </a:ln>
        </p:spPr>
      </p:sp>
      <p:sp>
        <p:nvSpPr>
          <p:cNvPr id="41" name="圆角矩形 40"/>
          <p:cNvSpPr>
            <a:spLocks noGrp="1"/>
          </p:cNvSpPr>
          <p:nvPr/>
        </p:nvSpPr>
        <p:spPr>
          <a:xfrm>
            <a:off x="685800" y="5810250"/>
            <a:ext cx="76200" cy="53340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42" name="矩形 41"/>
          <p:cNvSpPr>
            <a:spLocks noGrp="1"/>
          </p:cNvSpPr>
          <p:nvPr/>
        </p:nvSpPr>
        <p:spPr>
          <a:xfrm>
            <a:off x="1066800" y="5934075"/>
            <a:ext cx="100584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>
                <a:solidFill>
                  <a:srgbClr val="3D4E5F"/>
                </a:solidFill>
              </a:defRPr>
            </a:pPr>
            <a:r>
              <a:rPr sz="18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一句话：</a:t>
            </a:r>
            <a:r>
              <a:rPr sz="18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显像 = 冲走“不要的”，留下线路轮廓。</a:t>
            </a:r>
            <a:endParaRPr sz="18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3" name="圆角矩形 42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69469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显影参数：浓度、温度、压力、速度四兄弟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30429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85800" y="1676400"/>
            <a:ext cx="3390900" cy="140970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圆角矩形 7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85800" y="1676400"/>
            <a:ext cx="57150" cy="140970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842645" y="1737995"/>
            <a:ext cx="2971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sz="20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浓度</a:t>
            </a:r>
            <a:endParaRPr sz="20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14400" y="2152650"/>
            <a:ext cx="2971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4949B"/>
                </a:solidFill>
              </a:defRPr>
            </a:pPr>
            <a:r>
              <a:rPr sz="1600" b="1">
                <a:solidFill>
                  <a:srgbClr val="14949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0.8–1.5% Na₂CO₃（示例）</a:t>
            </a:r>
            <a:endParaRPr sz="1600" b="1">
              <a:solidFill>
                <a:srgbClr val="14949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914400" y="2590800"/>
            <a:ext cx="2971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低→</a:t>
            </a:r>
            <a:r>
              <a:rPr lang="zh-CN"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速率低</a:t>
            </a: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；高→</a:t>
            </a:r>
            <a:r>
              <a:rPr lang="zh-CN"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侧蚀</a:t>
            </a:r>
            <a:r>
              <a:rPr lang="zh-CN"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</a:t>
            </a:r>
            <a:endParaRPr lang="zh-CN"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圆角矩形 1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4400550" y="1676400"/>
            <a:ext cx="3390900" cy="140970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3" name="圆角矩形 1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4400550" y="1676400"/>
            <a:ext cx="57150" cy="14097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4629150" y="1737995"/>
            <a:ext cx="2971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sz="20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</a:t>
            </a:r>
            <a:endParaRPr sz="20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4629150" y="2152650"/>
            <a:ext cx="2971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F6FB2"/>
                </a:solidFill>
              </a:defRPr>
            </a:pPr>
            <a:r>
              <a:rPr sz="1600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28–32℃（示例）</a:t>
            </a:r>
            <a:endParaRPr sz="1600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4629150" y="2590800"/>
            <a:ext cx="2971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低→</a:t>
            </a:r>
            <a:r>
              <a:rPr 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速率低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；高→</a:t>
            </a:r>
            <a:r>
              <a:rPr 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干膜</a:t>
            </a:r>
            <a:r>
              <a:rPr 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裂</a:t>
            </a:r>
            <a:endParaRPr 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圆角矩形 16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115300" y="1676400"/>
            <a:ext cx="3390900" cy="140970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8" name="圆角矩形 17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8115300" y="1676400"/>
            <a:ext cx="57150" cy="140970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8272145" y="1737995"/>
            <a:ext cx="2971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喷淋压力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8343900" y="2152650"/>
            <a:ext cx="2971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4949B"/>
                </a:solidFill>
              </a:defRPr>
            </a:pPr>
            <a:r>
              <a:rPr sz="1600" b="1">
                <a:solidFill>
                  <a:srgbClr val="14949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0.1–0.3 MPa（示例）</a:t>
            </a:r>
            <a:endParaRPr sz="1600" b="1">
              <a:solidFill>
                <a:srgbClr val="14949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8343900" y="2590800"/>
            <a:ext cx="2971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影响显影均匀性</a:t>
            </a:r>
            <a:r>
              <a:rPr lang="zh-CN"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，薄基材</a:t>
            </a:r>
            <a:r>
              <a:rPr lang="zh-CN"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变形</a:t>
            </a:r>
            <a:endParaRPr lang="zh-CN"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圆角矩形 21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685800" y="3276600"/>
            <a:ext cx="3390900" cy="140970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3" name="圆角矩形 22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685800" y="3276600"/>
            <a:ext cx="57150" cy="14097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842645" y="3338195"/>
            <a:ext cx="2971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sz="20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线速 / 显影时间</a:t>
            </a:r>
            <a:endParaRPr sz="20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914400" y="3752850"/>
            <a:ext cx="2971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F6FB2"/>
                </a:solidFill>
              </a:defRPr>
            </a:pPr>
            <a:r>
              <a:rPr sz="1275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zh-CN" sz="1275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</a:t>
            </a:r>
            <a:r>
              <a:rPr sz="1275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点匹配</a:t>
            </a:r>
            <a:endParaRPr sz="1275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914400" y="4191000"/>
            <a:ext cx="2971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决定显影时间长短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圆角矩形 26"/>
          <p:cNvSpPr>
            <a:spLocks noGrp="1"/>
          </p:cNvSpPr>
          <p:nvPr>
            <p:custDataLst>
              <p:tags r:id="rId21"/>
            </p:custDataLst>
          </p:nvPr>
        </p:nvSpPr>
        <p:spPr>
          <a:xfrm>
            <a:off x="4383405" y="3282950"/>
            <a:ext cx="3390900" cy="1406525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8" name="圆角矩形 27"/>
          <p:cNvSpPr>
            <a:spLocks noGrp="1"/>
          </p:cNvSpPr>
          <p:nvPr>
            <p:custDataLst>
              <p:tags r:id="rId22"/>
            </p:custDataLst>
          </p:nvPr>
        </p:nvSpPr>
        <p:spPr>
          <a:xfrm>
            <a:off x="4400550" y="3276600"/>
            <a:ext cx="57150" cy="140970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4629150" y="3338195"/>
            <a:ext cx="2971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sz="20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水洗</a:t>
            </a:r>
            <a:endParaRPr sz="20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>
            <p:custDataLst>
              <p:tags r:id="rId24"/>
            </p:custDataLst>
          </p:nvPr>
        </p:nvSpPr>
        <p:spPr>
          <a:xfrm>
            <a:off x="4629150" y="3824605"/>
            <a:ext cx="2971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4949B"/>
                </a:solidFill>
              </a:defRPr>
            </a:pPr>
            <a:r>
              <a:rPr sz="1275" b="1">
                <a:solidFill>
                  <a:srgbClr val="14949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电导率 + 新鲜水</a:t>
            </a:r>
            <a:endParaRPr sz="1275" b="1">
              <a:solidFill>
                <a:srgbClr val="14949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4629150" y="4191000"/>
            <a:ext cx="2971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400">
                <a:solidFill>
                  <a:srgbClr val="5F7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防药液残留与水痕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圆角矩形 31"/>
          <p:cNvSpPr>
            <a:spLocks noGrp="1"/>
          </p:cNvSpPr>
          <p:nvPr>
            <p:custDataLst>
              <p:tags r:id="rId26"/>
            </p:custDataLst>
          </p:nvPr>
        </p:nvSpPr>
        <p:spPr>
          <a:xfrm>
            <a:off x="8115300" y="3276600"/>
            <a:ext cx="3390900" cy="140970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3" name="圆角矩形 32"/>
          <p:cNvSpPr>
            <a:spLocks noGrp="1"/>
          </p:cNvSpPr>
          <p:nvPr>
            <p:custDataLst>
              <p:tags r:id="rId27"/>
            </p:custDataLst>
          </p:nvPr>
        </p:nvSpPr>
        <p:spPr>
          <a:xfrm>
            <a:off x="8115300" y="3276600"/>
            <a:ext cx="57150" cy="1409700"/>
          </a:xfrm>
          <a:prstGeom prst="roundRect">
            <a:avLst>
              <a:gd name="adj" fmla="val 50000"/>
            </a:avLst>
          </a:prstGeom>
          <a:solidFill>
            <a:srgbClr val="1F6FB2"/>
          </a:solidFill>
          <a:ln w="0">
            <a:noFill/>
            <a:prstDash val="solid"/>
          </a:ln>
        </p:spPr>
      </p:sp>
      <p:sp>
        <p:nvSpPr>
          <p:cNvPr id="34" name="矩形 33"/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8343900" y="3338195"/>
            <a:ext cx="2971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425" b="1">
                <a:solidFill>
                  <a:srgbClr val="1C2B3A"/>
                </a:solidFill>
              </a:defRPr>
            </a:pPr>
            <a:r>
              <a:rPr lang="zh-CN" altLang="en-US"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显影点</a:t>
            </a:r>
            <a:endParaRPr lang="zh-CN" altLang="en-US"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425" b="1">
                <a:solidFill>
                  <a:srgbClr val="1C2B3A"/>
                </a:solidFill>
              </a:defRPr>
            </a:pPr>
            <a:endParaRPr lang="zh-CN" altLang="en-US"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>
            <a:spLocks noGrp="1"/>
          </p:cNvSpPr>
          <p:nvPr>
            <p:custDataLst>
              <p:tags r:id="rId29"/>
            </p:custDataLst>
          </p:nvPr>
        </p:nvSpPr>
        <p:spPr>
          <a:xfrm>
            <a:off x="8343900" y="3752850"/>
            <a:ext cx="2971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 b="1">
                <a:solidFill>
                  <a:srgbClr val="1F6FB2"/>
                </a:solidFill>
              </a:defRPr>
            </a:pPr>
            <a:r>
              <a:rPr lang="zh-CN" altLang="en-US" sz="1600" b="1">
                <a:solidFill>
                  <a:srgbClr val="1F6FB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行业通用 50%~70%</a:t>
            </a:r>
            <a:r>
              <a:rPr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（示例）</a:t>
            </a:r>
            <a:endParaRPr lang="zh-CN" altLang="en-US" sz="1600" b="1">
              <a:solidFill>
                <a:srgbClr val="1F6FB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矩形 35"/>
          <p:cNvSpPr>
            <a:spLocks noGrp="1"/>
          </p:cNvSpPr>
          <p:nvPr>
            <p:custDataLst>
              <p:tags r:id="rId30"/>
            </p:custDataLst>
          </p:nvPr>
        </p:nvSpPr>
        <p:spPr>
          <a:xfrm>
            <a:off x="8343900" y="4191000"/>
            <a:ext cx="29718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5F7185"/>
                </a:solidFill>
              </a:defRPr>
            </a:pP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低→显影不足；高→过度显影</a:t>
            </a:r>
            <a:endParaRPr sz="1400">
              <a:solidFill>
                <a:srgbClr val="5F71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7" name="圆角矩形 36"/>
          <p:cNvSpPr>
            <a:spLocks noGrp="1"/>
          </p:cNvSpPr>
          <p:nvPr/>
        </p:nvSpPr>
        <p:spPr>
          <a:xfrm>
            <a:off x="685800" y="4972050"/>
            <a:ext cx="10820400" cy="1314450"/>
          </a:xfrm>
          <a:prstGeom prst="roundRect">
            <a:avLst>
              <a:gd name="adj" fmla="val 10145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38" name="圆角矩形 37"/>
          <p:cNvSpPr>
            <a:spLocks noGrp="1"/>
          </p:cNvSpPr>
          <p:nvPr/>
        </p:nvSpPr>
        <p:spPr>
          <a:xfrm>
            <a:off x="685800" y="4972050"/>
            <a:ext cx="76200" cy="1314450"/>
          </a:xfrm>
          <a:prstGeom prst="roundRect">
            <a:avLst>
              <a:gd name="adj" fmla="val 50000"/>
            </a:avLst>
          </a:prstGeom>
          <a:solidFill>
            <a:srgbClr val="14949B"/>
          </a:solidFill>
          <a:ln w="0">
            <a:noFill/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1066800" y="5162550"/>
            <a:ext cx="100584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lnSpc>
                <a:spcPct val="140000"/>
              </a:lnSpc>
              <a:defRPr sz="1425">
                <a:solidFill>
                  <a:srgbClr val="3D4E5F"/>
                </a:solidFill>
              </a:defRPr>
            </a:pPr>
            <a:r>
              <a:rPr lang="en-US" sz="1800" b="1">
                <a:solidFill>
                  <a:srgbClr val="0F346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显影后质量标准</a:t>
            </a:r>
            <a:r>
              <a:rPr lang="zh-CN" altLang="en-US" sz="1800" b="1">
                <a:solidFill>
                  <a:srgbClr val="0F346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r>
              <a:rPr lang="en-US" sz="1600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线路边缘光洁整齐，无残胶、无干膜脱落；</a:t>
            </a:r>
            <a:endParaRPr lang="en-US" sz="1600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algn="l">
              <a:lnSpc>
                <a:spcPct val="140000"/>
              </a:lnSpc>
              <a:defRPr sz="1425">
                <a:solidFill>
                  <a:srgbClr val="3D4E5F"/>
                </a:solidFill>
              </a:defRPr>
            </a:pPr>
            <a:r>
              <a:rPr lang="en-US" sz="1600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                                线宽与线距严格符合设计公差，表面无氧化、无渗镀风险，确保图形转移精度达标。</a:t>
            </a:r>
            <a:endParaRPr lang="en-US" sz="1600"/>
          </a:p>
          <a:p>
            <a:pPr algn="l">
              <a:defRPr sz="1425">
                <a:solidFill>
                  <a:srgbClr val="3D4E5F"/>
                </a:solidFill>
              </a:defRPr>
            </a:pPr>
            <a:endParaRPr lang="zh-CN" altLang="en-US" sz="1600" b="1">
              <a:solidFill>
                <a:srgbClr val="0F346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" name="圆角矩形 35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69469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lang="zh-CN" altLang="en-US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片料式 </a:t>
            </a:r>
            <a:r>
              <a:rPr lang="en-US" alt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DES   VS   </a:t>
            </a:r>
            <a:r>
              <a:rPr lang="zh-CN" altLang="en-US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卷对卷（</a:t>
            </a:r>
            <a:r>
              <a:rPr lang="en-US" altLang="zh-CN"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RTR）DES</a:t>
            </a:r>
            <a:endParaRPr lang="en-US" altLang="zh-CN"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30429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699135" y="1397000"/>
          <a:ext cx="10926445" cy="510921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131695"/>
                <a:gridCol w="4192905"/>
                <a:gridCol w="4601845"/>
              </a:tblGrid>
              <a:tr h="61976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对比维度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片料式 DES 生产线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5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卷对卷（RTR）DES 生产线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B45">
                        <a:alpha val="100000"/>
                      </a:srgbClr>
                    </a:solidFill>
                  </a:tcPr>
                </a:tc>
              </a:tr>
              <a:tr h="52451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进料形式</a:t>
                      </a:r>
                      <a:endParaRPr lang="en-US" sz="1400" b="1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单张片料人工/机械上下料，间歇式传送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整卷柔性基材上料，全自动连续式高速传送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52324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生产效率</a:t>
                      </a:r>
                      <a:endParaRPr lang="en-US" sz="1400" b="1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中等，受限于单片周转时间，产能较低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59669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极高，连续生产无停顿，产能是片料式3-5倍</a:t>
                      </a:r>
                      <a:endParaRPr lang="en-US" sz="1400" b="1" i="0" u="none" strike="noStrike">
                        <a:solidFill>
                          <a:srgbClr val="059669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>
                        <a:alpha val="12000"/>
                      </a:srgbClr>
                    </a:solidFill>
                  </a:tcPr>
                </a:tc>
              </a:tr>
              <a:tr h="52451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产品适配性</a:t>
                      </a:r>
                      <a:endParaRPr lang="en-US" sz="1400" b="1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适配大尺寸板、异形板、刚挠结合板及样品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适合窄幅卷料、标准化程度高的消费类电子FPC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52451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对位精度控制</a:t>
                      </a:r>
                      <a:endParaRPr lang="en-US" sz="1400" b="1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精度较高，单片受热受力均匀，变形易控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需精准管控张力，防止基材拉伸，设备要求极高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52324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设备投入成本</a:t>
                      </a:r>
                      <a:endParaRPr lang="en-US" sz="1400" b="1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投入中等，结构简单，无需复杂张力系统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投入较高，需配置高精度收放卷及恒张力系统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52451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生产良率表现</a:t>
                      </a:r>
                      <a:endParaRPr lang="en-US" sz="1400" b="1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边缘易产生夹伤，受人工操作影响，良率中等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059669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无物理夹持损伤，工艺参数稳定，良率更高且稳定</a:t>
                      </a:r>
                      <a:endParaRPr lang="en-US" sz="1400" b="1" i="0" u="none" strike="noStrike">
                        <a:solidFill>
                          <a:srgbClr val="059669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B981">
                        <a:alpha val="12000"/>
                      </a:srgbClr>
                    </a:solidFill>
                  </a:tcPr>
                </a:tc>
              </a:tr>
              <a:tr h="52324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核心竞争优势</a:t>
                      </a:r>
                      <a:endParaRPr lang="en-US" sz="1400" b="1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柔性生产能力强，换线快，适合多品种小批量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规模化效应显著，成本优势明显，适合大批量量产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  <a:tr h="82169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2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典型应用场景</a:t>
                      </a:r>
                      <a:endParaRPr lang="en-US" sz="1400" b="1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0F6FC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刚挠结合板、超大尺寸板、研发打样及中小批量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3B82F6">
                        <a:alpha val="8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127000" indent="0" algn="l">
                        <a:lnSpc>
                          <a:spcPct val="12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5555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手机、穿戴设备FPC，连接器、模组辅板的大批量量产</a:t>
                      </a:r>
                      <a:endParaRPr lang="en-US" sz="1400" b="0" i="0" u="none" strike="noStrike">
                        <a:solidFill>
                          <a:srgbClr val="5555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F59E0B">
                        <a:alpha val="8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" name="圆角矩形 35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69469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贴膜段常见不良：气泡、皱褶、附着不良、膜损伤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232535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/>
        </p:nvSpPr>
        <p:spPr>
          <a:xfrm>
            <a:off x="685800" y="16764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圆角矩形 7"/>
          <p:cNvSpPr>
            <a:spLocks noGrp="1"/>
          </p:cNvSpPr>
          <p:nvPr/>
        </p:nvSpPr>
        <p:spPr>
          <a:xfrm>
            <a:off x="685800" y="16764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876300" y="18288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气泡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76300" y="22098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膜下白色小泡，局部鼓起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76300" y="25527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粉尘油污、贴合压力不足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76300" y="28956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强化前处理、调整压力、返工重贴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6286500" y="16764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6286500" y="16764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6477000" y="18288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皱褶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6477000" y="22098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膜面斜向纹路、褶皱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6477000" y="25527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温度过高、张力线速不稳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477000" y="28956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控温、稳定张力与线速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685800" y="38100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685800" y="38100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76300" y="39624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附着不良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76300" y="43434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边缘翘起、易起皮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876300" y="46863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温压不足、铜面氧化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876300" y="50292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提升温压、改善表面处理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圆角矩形 24"/>
          <p:cNvSpPr>
            <a:spLocks noGrp="1"/>
          </p:cNvSpPr>
          <p:nvPr/>
        </p:nvSpPr>
        <p:spPr>
          <a:xfrm>
            <a:off x="6286500" y="38100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6286500" y="38100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6477000" y="39624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膜面损伤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477000" y="43434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划伤、压痕、异物印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6477000" y="46863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辊面脏污、异物掉落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477000" y="50292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定期清洁辊面、洁净管控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圆角矩形 30"/>
          <p:cNvSpPr>
            <a:spLocks noGrp="1"/>
          </p:cNvSpPr>
          <p:nvPr/>
        </p:nvSpPr>
        <p:spPr>
          <a:xfrm>
            <a:off x="685800" y="5867400"/>
            <a:ext cx="10820400" cy="438150"/>
          </a:xfrm>
          <a:prstGeom prst="roundRect">
            <a:avLst>
              <a:gd name="adj" fmla="val 26087"/>
            </a:avLst>
          </a:prstGeom>
          <a:solidFill>
            <a:srgbClr val="FCEBD6"/>
          </a:solidFill>
          <a:ln w="0">
            <a:noFill/>
            <a:prstDash val="solid"/>
          </a:ln>
        </p:spPr>
      </p:sp>
      <p:sp>
        <p:nvSpPr>
          <p:cNvPr id="32" name="矩形 31"/>
          <p:cNvSpPr>
            <a:spLocks noGrp="1"/>
          </p:cNvSpPr>
          <p:nvPr/>
        </p:nvSpPr>
        <p:spPr>
          <a:xfrm>
            <a:off x="952500" y="5900420"/>
            <a:ext cx="10287000" cy="340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D4E5F"/>
                </a:solidFill>
              </a:defRPr>
            </a:pPr>
            <a:r>
              <a:rPr sz="16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提示：</a:t>
            </a:r>
            <a:r>
              <a:rPr sz="16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贴膜缺陷大多在“灯光检查”段就能发现，及时返工，避免流入曝光。</a:t>
            </a:r>
            <a:endParaRPr sz="16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" name="圆角矩形 35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69469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曝光段常见不良：能量不准、对位偏移、底片污染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232535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/>
        </p:nvSpPr>
        <p:spPr>
          <a:xfrm>
            <a:off x="685800" y="16764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圆角矩形 7"/>
          <p:cNvSpPr>
            <a:spLocks noGrp="1"/>
          </p:cNvSpPr>
          <p:nvPr/>
        </p:nvSpPr>
        <p:spPr>
          <a:xfrm>
            <a:off x="685800" y="16764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876300" y="18288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曝光不足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76300" y="22098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线条变细、断线、聚合不充分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76300" y="25527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能量低、灯管老化、真空差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76300" y="28956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校验能量、更换灯管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6286500" y="16764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6286500" y="16764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6477000" y="18288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曝光过度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6477000" y="22098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残膜、线条变粗、蚀刻不净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6477000" y="25527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能量高、重复曝光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477000" y="28956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能量窗口管控、防重曝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685800" y="38100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685800" y="38100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76300" y="39624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对位偏移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76300" y="43434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图形错位、露铜不均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876300" y="46863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底片未对正、板件涨缩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876300" y="50292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检查对位 MARK、控温湿度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圆角矩形 24"/>
          <p:cNvSpPr>
            <a:spLocks noGrp="1"/>
          </p:cNvSpPr>
          <p:nvPr/>
        </p:nvSpPr>
        <p:spPr>
          <a:xfrm>
            <a:off x="6286500" y="38100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6286500" y="38100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6477000" y="39624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底片污染/划伤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477000" y="43434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同一位置重复出现缺陷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6477000" y="46863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底片脏污、划伤、灰尘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477000" y="50292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定期清洁、无尘存放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圆角矩形 30"/>
          <p:cNvSpPr>
            <a:spLocks noGrp="1"/>
          </p:cNvSpPr>
          <p:nvPr/>
        </p:nvSpPr>
        <p:spPr>
          <a:xfrm>
            <a:off x="685800" y="5867400"/>
            <a:ext cx="10820400" cy="438150"/>
          </a:xfrm>
          <a:prstGeom prst="roundRect">
            <a:avLst>
              <a:gd name="adj" fmla="val 26087"/>
            </a:avLst>
          </a:prstGeom>
          <a:solidFill>
            <a:srgbClr val="FCEBD6"/>
          </a:solidFill>
          <a:ln w="0">
            <a:noFill/>
            <a:prstDash val="solid"/>
          </a:ln>
        </p:spPr>
      </p:sp>
      <p:sp>
        <p:nvSpPr>
          <p:cNvPr id="32" name="矩形 31"/>
          <p:cNvSpPr>
            <a:spLocks noGrp="1"/>
          </p:cNvSpPr>
          <p:nvPr/>
        </p:nvSpPr>
        <p:spPr>
          <a:xfrm>
            <a:off x="952500" y="5900420"/>
            <a:ext cx="1028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D4E5F"/>
                </a:solidFill>
              </a:defRPr>
            </a:pPr>
            <a:r>
              <a:rPr sz="18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提示：</a:t>
            </a:r>
            <a:r>
              <a:rPr sz="18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曝光缺陷与“能量窗口”直接相关——先校验灯管能量，再谈其他参数。</a:t>
            </a:r>
            <a:endParaRPr sz="18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" name="圆角矩形 35"/>
          <p:cNvSpPr>
            <a:spLocks noGrp="1"/>
          </p:cNvSpPr>
          <p:nvPr/>
        </p:nvSpPr>
        <p:spPr>
          <a:xfrm>
            <a:off x="685800" y="3810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F8A17"/>
          </a:solidFill>
          <a:ln w="0">
            <a:noFill/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685800" y="69469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2850" b="1">
                <a:solidFill>
                  <a:srgbClr val="1C2B3A"/>
                </a:solidFill>
              </a:defRPr>
            </a:pPr>
            <a:r>
              <a:rPr sz="285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显影段常见不良：显影不足、过度显影、不均、水痕</a:t>
            </a:r>
            <a:endParaRPr sz="285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85800" y="130429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  <p:sp>
        <p:nvSpPr>
          <p:cNvPr id="7" name="圆角矩形 6"/>
          <p:cNvSpPr>
            <a:spLocks noGrp="1"/>
          </p:cNvSpPr>
          <p:nvPr/>
        </p:nvSpPr>
        <p:spPr>
          <a:xfrm>
            <a:off x="685800" y="16764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8" name="圆角矩形 7"/>
          <p:cNvSpPr>
            <a:spLocks noGrp="1"/>
          </p:cNvSpPr>
          <p:nvPr/>
        </p:nvSpPr>
        <p:spPr>
          <a:xfrm>
            <a:off x="685800" y="16764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876300" y="18288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显影不足（残膜）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76300" y="22098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铜面残留干膜，蚀刻不出图形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76300" y="25527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浓度低、温度低、线速快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76300" y="28956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调整参数、检查喷嘴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6286500" y="16764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6286500" y="16764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6477000" y="18288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过度显影（侧蚀）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6477000" y="22098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线条变细、边缘发白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6477000" y="25527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显影时间长、浓度偏高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477000" y="28956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缩短显影时间、控浓度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685800" y="38100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685800" y="38100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76300" y="39624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显影不均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76300" y="43434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局部未冲净、出现斑块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876300" y="46863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喷嘴堵塞、压力不均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876300" y="50292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清洗喷嘴、检查泵压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圆角矩形 24"/>
          <p:cNvSpPr>
            <a:spLocks noGrp="1"/>
          </p:cNvSpPr>
          <p:nvPr/>
        </p:nvSpPr>
        <p:spPr>
          <a:xfrm>
            <a:off x="6286500" y="3810000"/>
            <a:ext cx="5219700" cy="1905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8E2EC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6286500" y="3810000"/>
            <a:ext cx="5219700" cy="57150"/>
          </a:xfrm>
          <a:prstGeom prst="roundRect">
            <a:avLst>
              <a:gd name="adj" fmla="val 50000"/>
            </a:avLst>
          </a:prstGeom>
          <a:solidFill>
            <a:srgbClr val="D64545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6477000" y="3962400"/>
            <a:ext cx="4838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500" b="1">
                <a:solidFill>
                  <a:srgbClr val="1C2B3A"/>
                </a:solidFill>
              </a:defRPr>
            </a:pPr>
            <a:r>
              <a:rPr sz="18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水痕 / 水渍</a:t>
            </a:r>
            <a:endParaRPr sz="18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477000" y="43434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现象：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板面水迹印、变色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6477000" y="46863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水洗不净、风干不足、水质差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477000" y="502920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125">
                <a:solidFill>
                  <a:srgbClr val="3D4E5F"/>
                </a:solidFill>
              </a:defRPr>
            </a:pPr>
            <a:r>
              <a:rPr sz="14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对策：</a:t>
            </a:r>
            <a:r>
              <a:rPr sz="14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查水洗风刀、控水质</a:t>
            </a:r>
            <a:endParaRPr sz="14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圆角矩形 30"/>
          <p:cNvSpPr>
            <a:spLocks noGrp="1"/>
          </p:cNvSpPr>
          <p:nvPr/>
        </p:nvSpPr>
        <p:spPr>
          <a:xfrm>
            <a:off x="685800" y="5867400"/>
            <a:ext cx="10820400" cy="438150"/>
          </a:xfrm>
          <a:prstGeom prst="roundRect">
            <a:avLst>
              <a:gd name="adj" fmla="val 26087"/>
            </a:avLst>
          </a:prstGeom>
          <a:solidFill>
            <a:srgbClr val="FCEBD6"/>
          </a:solidFill>
          <a:ln w="0">
            <a:noFill/>
            <a:prstDash val="solid"/>
          </a:ln>
        </p:spPr>
      </p:sp>
      <p:sp>
        <p:nvSpPr>
          <p:cNvPr id="32" name="矩形 31"/>
          <p:cNvSpPr>
            <a:spLocks noGrp="1"/>
          </p:cNvSpPr>
          <p:nvPr/>
        </p:nvSpPr>
        <p:spPr>
          <a:xfrm>
            <a:off x="952500" y="5900420"/>
            <a:ext cx="1028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Autofit/>
          </a:bodyPr>
          <a:lstStyle/>
          <a:p>
            <a:pPr algn="l">
              <a:defRPr sz="1275">
                <a:solidFill>
                  <a:srgbClr val="3D4E5F"/>
                </a:solidFill>
              </a:defRPr>
            </a:pPr>
            <a:r>
              <a:rPr sz="1800" b="1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提示：</a:t>
            </a:r>
            <a:r>
              <a:rPr sz="1800">
                <a:solidFill>
                  <a:srgbClr val="3D4E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显影缺陷先判断“不足还是过度”，再动浓度、温度、线速。</a:t>
            </a:r>
            <a:endParaRPr sz="1800">
              <a:solidFill>
                <a:srgbClr val="3D4E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D8E2EC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2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3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4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5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6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7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8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9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0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1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2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3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4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5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6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7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8.xml><?xml version="1.0" encoding="utf-8"?>
<p:tagLst xmlns:p="http://schemas.openxmlformats.org/presentationml/2006/main">
  <p:tag name="KSO_WM_DIAGRAM_VIRTUALLY_FRAME" val="{&quot;height&quot;:294,&quot;left&quot;:579,&quot;top&quot;:132,&quot;width&quot;:345}"/>
</p:tagLst>
</file>

<file path=ppt/tags/tag19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0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1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2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3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4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5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6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7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8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29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30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31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32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33.xml><?xml version="1.0" encoding="utf-8"?>
<p:tagLst xmlns:p="http://schemas.openxmlformats.org/presentationml/2006/main">
  <p:tag name="KSO_WM_DIAGRAM_VIRTUALLY_FRAME" val="{&quot;height&quot;:304.25,&quot;left&quot;:420,&quot;top&quot;:103.75,&quot;width&quot;:486}"/>
</p:tagLst>
</file>

<file path=ppt/tags/tag34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35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36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37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38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39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40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41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42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43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44.xml><?xml version="1.0" encoding="utf-8"?>
<p:tagLst xmlns:p="http://schemas.openxmlformats.org/presentationml/2006/main">
  <p:tag name="KSO_WM_DIAGRAM_VIRTUALLY_FRAME" val="{&quot;height&quot;:283.5,&quot;left&quot;:540,&quot;top&quot;:132,&quot;width&quot;:366}"/>
</p:tagLst>
</file>

<file path=ppt/tags/tag45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46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47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48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49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0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1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2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3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4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5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6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7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8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59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60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61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62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63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64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65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66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67.xml><?xml version="1.0" encoding="utf-8"?>
<p:tagLst xmlns:p="http://schemas.openxmlformats.org/presentationml/2006/main">
  <p:tag name="KSO_WM_DIAGRAM_VIRTUALLY_FRAME" val="{&quot;height&quot;:322.6,&quot;left&quot;:525,&quot;top&quot;:132,&quot;width&quot;:381}"/>
</p:tagLst>
</file>

<file path=ppt/tags/tag68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69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0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1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2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3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4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5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6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7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8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79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0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1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2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3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4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5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6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7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8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89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90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91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92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93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94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95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96.xml><?xml version="1.0" encoding="utf-8"?>
<p:tagLst xmlns:p="http://schemas.openxmlformats.org/presentationml/2006/main">
  <p:tag name="KSO_WM_DIAGRAM_VIRTUALLY_FRAME" val="{&quot;height&quot;:72,&quot;left&quot;:65.9,&quot;top&quot;:142.5,&quot;width&quot;:830.05}"/>
</p:tagLst>
</file>

<file path=ppt/tags/tag97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98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99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0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1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2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3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4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5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6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7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8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09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0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1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2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3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4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5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6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7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8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19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20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21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22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23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24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25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ags/tag126.xml><?xml version="1.0" encoding="utf-8"?>
<p:tagLst xmlns:p="http://schemas.openxmlformats.org/presentationml/2006/main">
  <p:tag name="KSO_WM_DIAGRAM_VIRTUALLY_FRAME" val="{&quot;height&quot;:237,&quot;left&quot;:54,&quot;top&quot;:132,&quot;width&quot;:852}"/>
</p:tagLst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5087</Words>
  <Application>WPS 演示</Application>
  <PresentationFormat>Converted Presentation</PresentationFormat>
  <Paragraphs>687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Arial Unicode MS</vt:lpstr>
      <vt:lpstr>Calibri</vt:lpstr>
      <vt:lpstr>Noto Sans SC</vt:lpstr>
      <vt:lpstr>Arial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金威</cp:lastModifiedBy>
  <cp:revision>1</cp:revision>
  <dcterms:created xsi:type="dcterms:W3CDTF">2026-08-27T14:52:12Z</dcterms:created>
  <dcterms:modified xsi:type="dcterms:W3CDTF">2026-08-27T14:52:12Z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CF6A2883017A466B996CCB2AC5FD8417_13</vt:lpwstr>
  </property>
</Properties>
</file>