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72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1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2" userDrawn="1">
          <p15:clr>
            <a:srgbClr val="747775"/>
          </p15:clr>
        </p15:guide>
        <p15:guide id="2" pos="2889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D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2"/>
        <p:guide pos="2889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【讲师开场 · 2-3 分钟】</a:t>
            </a:r>
          </a:p>
          <a:p>
            <a:r>
              <a:t>· 课程定位：FPC 表面处理站内训，前置知识：覆盖膜压合与外形加工</a:t>
            </a:r>
          </a:p>
          <a:p>
            <a:r>
              <a:t>· 课时建议：理论 70 分钟 + 产线参观 30 分钟 + 答疑 20 分钟</a:t>
            </a:r>
          </a:p>
          <a:p>
            <a:r>
              <a:t>· 学完预期：懂原理、能管槽液、会判不良、能独立处理黑盘类异常</a:t>
            </a:r>
          </a:p>
          <a:p>
            <a:r>
              <a:t>· 开场可提问：为什么铜焊盘不能直接焊接？引出本站价值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本次课程共12个章节，按"结构原理→工艺段→对比选型→黑盘专题→参数不良"的顺序展开。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第8章黑盘专题是ENIG工艺最核心的失效风险点，会单独详细讲解。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最后是品质标准与考核。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这一站位于LPI防焊之后，防焊定义了哪里要镀、哪里不要镀。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ENIG不仅覆盖焊盘，还包括PI膜露出的金手指finger端，这些位置要做接触导通。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核心特征是化学自催化，不需要通电，只在被钯活化的铜面反应。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ENIG的"E"是Electroless化学镀，"N"是Nickel镍，"I"是Immersion浸金，"G"是Gold金。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金层非常薄，只有0.05到0.1微米，它的作用是保护镍不被氧化。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真正承担焊接强度和打线支撑的是下面3到6微米的镍磷合金层。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记住这个分工：金管界面、镍管强度。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这一页是ENIG化学原理的核心。铜本身不能催化次磷酸钠还原镍，必须先在铜面置换出钯纳米晶种。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钯核是"点火器"，一旦点着，镍自己催化自己，反应自动持续。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磷含量8到12个百分点，是非晶态，比晶态镍更耐腐蚀，也直接关系黑盘。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浸金和沉镍完全不同：沉镍是自催化，越镀越厚；浸金是置换，盖满即停。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这个自限制特性是金层薄而均匀的根本原因。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但要注意，时间过长时金层微孔仍会让药液渗入，持续腐蚀镍，这就是黑盘的温床。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前处理三步是ENIG的地基，地基不牢后面全乱。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除油微蚀决定铜面是否干净、是否有活性。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预浸是保护钯缸的小工序，但很重要。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钯活化是真正的点火步骤，钯核质量直接决定沉镍是否均匀、结合是否牢固。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沉镍是ENIG的核心工艺段，3到6微米的Ni-P层在这里长出来。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药液由主盐、还原剂、络合剂、缓冲剂四大组分构成。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厚度靠时间、温度、镍浓度三者控制。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特别注意pH，它不仅影响反应速度，还直接决定磷含量，磷含量又关系黑盘。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浸金时间是黑盘的关键变量，下一章专题讲。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水洗在ENIG里特别重要，因为药液夹在孔缝里，洗不干净就是长期隐患。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末段必须用DI纯水，电导率有硬指标。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封孔和烘干是收尾工序，FPC薄料要注意烘干温度别太高。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这张表是FPC表面处理选型的核心参考。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ENIG是综合最均衡的方案，所以在消费类FPC上最主流。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OSP最便宜但寿命短，适合低成本短周期产品。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ENEPIG多了钯层，打线可靠性更高，用于高端。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电镍金厚金用于纯接触场景，不适合SMT焊接。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ENEPIG比ENIG多了一层钯，这层钯是关键。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它把金和镍隔开，金不再直接置换镍，黑盘风险大幅下降。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同时钯界面适合铜线键合，这是ENIG做不到的。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代价是钯很贵，成本明显上升，所以只在高可靠场景用。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黑盘是ENIG行业最大的坑，外观正常但焊点会脆断。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根因是浸金液过度腐蚀镍层，形成黑色多孔富磷层。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三个核心成因：时间过长、磷含量低、钯活化不均。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预防靠严格控时间、稳定磷含量、均匀钯活化。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识别必须靠SEM切片或焊接拉力测试，肉眼看不出来。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这一页讲FPC和硬板做ENIG的区别。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孔口均匀性、侧渗金、弯折开裂、RTR药水夹带、薄料翘曲、水洗残留，这六个是FPC特有的。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做FPC的工程师不能直接照搬硬板参数，必须重新校张力和温度。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这张表汇总了ENIG现场最常见的八类不良。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漏镀和黑盘是最常见也最致命的两类。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记住一个原则：很多问题根因都在前处理和水洗，不要只盯着镀槽本身。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最后一页回顾检验标准和五条核心总结。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X-Ray测镍厚金厚，EDS测磷含量，SEM切片看黑盘，可焊性用润湿天平。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课后三个思考题，请学员回去结合自己产线想清楚。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这一站就到这里，欢迎提问。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24" y="6356350"/>
            <a:ext cx="213371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363" y="6356350"/>
            <a:ext cx="28957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541" y="6356350"/>
            <a:ext cx="2133711" cy="365125"/>
          </a:xfrm>
        </p:spPr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4" Type="http://schemas.openxmlformats.org/officeDocument/2006/relationships/notesSlide" Target="../notesSlides/notesSlide3.xml"/><Relationship Id="rId43" Type="http://schemas.openxmlformats.org/officeDocument/2006/relationships/slideLayout" Target="../slideLayouts/slideLayout12.xml"/><Relationship Id="rId42" Type="http://schemas.openxmlformats.org/officeDocument/2006/relationships/tags" Target="../tags/tag41.xml"/><Relationship Id="rId41" Type="http://schemas.openxmlformats.org/officeDocument/2006/relationships/tags" Target="../tags/tag40.xml"/><Relationship Id="rId40" Type="http://schemas.openxmlformats.org/officeDocument/2006/relationships/tags" Target="../tags/tag39.xml"/><Relationship Id="rId4" Type="http://schemas.openxmlformats.org/officeDocument/2006/relationships/tags" Target="../tags/tag3.xml"/><Relationship Id="rId39" Type="http://schemas.openxmlformats.org/officeDocument/2006/relationships/tags" Target="../tags/tag38.xml"/><Relationship Id="rId38" Type="http://schemas.openxmlformats.org/officeDocument/2006/relationships/tags" Target="../tags/tag37.xml"/><Relationship Id="rId37" Type="http://schemas.openxmlformats.org/officeDocument/2006/relationships/tags" Target="../tags/tag36.xml"/><Relationship Id="rId36" Type="http://schemas.openxmlformats.org/officeDocument/2006/relationships/tags" Target="../tags/tag35.xml"/><Relationship Id="rId35" Type="http://schemas.openxmlformats.org/officeDocument/2006/relationships/tags" Target="../tags/tag34.xml"/><Relationship Id="rId34" Type="http://schemas.openxmlformats.org/officeDocument/2006/relationships/tags" Target="../tags/tag33.xml"/><Relationship Id="rId33" Type="http://schemas.openxmlformats.org/officeDocument/2006/relationships/tags" Target="../tags/tag32.xml"/><Relationship Id="rId32" Type="http://schemas.openxmlformats.org/officeDocument/2006/relationships/tags" Target="../tags/tag31.xml"/><Relationship Id="rId31" Type="http://schemas.openxmlformats.org/officeDocument/2006/relationships/tags" Target="../tags/tag30.xml"/><Relationship Id="rId30" Type="http://schemas.openxmlformats.org/officeDocument/2006/relationships/tags" Target="../tags/tag29.xml"/><Relationship Id="rId3" Type="http://schemas.openxmlformats.org/officeDocument/2006/relationships/tags" Target="../tags/tag2.xml"/><Relationship Id="rId29" Type="http://schemas.openxmlformats.org/officeDocument/2006/relationships/tags" Target="../tags/tag28.xml"/><Relationship Id="rId28" Type="http://schemas.openxmlformats.org/officeDocument/2006/relationships/tags" Target="../tags/tag27.xml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12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tags" Target="../tags/tag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" descr="clean_Cinematic_macro_photograph_of__2026-09-15T14-26-3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31838" y="1115568"/>
            <a:ext cx="548640" cy="36576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838" y="1371600"/>
            <a:ext cx="10972800" cy="830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F5F7F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FPC 制程第七站</a:t>
            </a:r>
            <a:endParaRPr sz="5400" b="1">
              <a:solidFill>
                <a:srgbClr val="F5F7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838" y="2468880"/>
            <a:ext cx="10972800" cy="923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000" b="1">
                <a:solidFill>
                  <a:srgbClr val="E8A33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化学沉镍金 · ENIG</a:t>
            </a:r>
            <a:endParaRPr sz="6000" b="1">
              <a:solidFill>
                <a:srgbClr val="E8A33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838" y="3611880"/>
            <a:ext cx="1097280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化学镀镍（自催化）  →  浸金（置换）  →  表面金属化</a:t>
            </a:r>
            <a:endParaRPr sz="20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8" y="5074920"/>
            <a:ext cx="12191695" cy="1783080"/>
          </a:xfrm>
          <a:prstGeom prst="rect">
            <a:avLst/>
          </a:prstGeom>
          <a:solidFill>
            <a:srgbClr val="0B1220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838" y="5303520"/>
            <a:ext cx="10972800" cy="2152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前处理 · 化学镍 · 浸金 · 厚度管控 · 黑盘失效 · 焊接可靠性</a:t>
            </a:r>
            <a:endParaRPr sz="14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762000"/>
            <a:ext cx="381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1460500"/>
            <a:ext cx="381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CONTENTS · 第七站 ENIG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57290">
            <a:off x="762053" y="1962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540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制程定位与全流程逻辑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111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镍金双层膜结构与核心功能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683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化学沉镍原理：钯活化与自催化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4254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化学浸金原理：置换反应与自限制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826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三大工艺段详解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5397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表面处理工艺全维度对比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604000" y="2540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ENIG vs ENEPIG 选型对比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604000" y="3111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DC50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08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黑盘专题：成因识别与防控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604000" y="3683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09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FPC薄基材专属管控要点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604000" y="4254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关键参数管控与不良对策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604000" y="4826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11</a:t>
            </a:r>
            <a:r>
              <a:rPr lang="en-US" sz="1500" b="0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品质检验标准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制程定位：表面处理的最后一道金属化工序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690880" y="1507490"/>
            <a:ext cx="558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四大核心功能</a:t>
            </a:r>
            <a:endParaRPr lang="en-US" sz="24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10590" y="1812290"/>
            <a:ext cx="558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 抗氧化：金层致密隔绝空气，铜面长期不变色</a:t>
            </a:r>
            <a:endParaRPr lang="en-US" sz="1200"/>
          </a:p>
          <a:p>
            <a:pPr marL="0" indent="0" algn="l">
              <a:lnSpc>
                <a:spcPct val="133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 可焊性：镍阻挡铜扩散，金层保焊盘可焊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 接触导通：金手指插拔/按键低接触电阻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4. 打线键合：为金线/铜线键合提供洁净界面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"/>
          <a:srcRect l="58" r="58"/>
          <a:stretch>
            <a:fillRect/>
          </a:stretch>
        </p:blipFill>
        <p:spPr>
          <a:xfrm>
            <a:off x="6731000" y="1397000"/>
            <a:ext cx="4826000" cy="2717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6731000" y="41910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RTR化学沉镍金连续产线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58470" y="3349625"/>
            <a:ext cx="5810885" cy="1372235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742950" y="3693160"/>
            <a:ext cx="5426710" cy="6997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关键认知：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ENIG是化学法沉积，不依赖外接电源，仅在被催化的铜面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             发生反应；防焊覆盖区域不沉积，实现选择性镀覆。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en-US" b="1">
                <a:solidFill>
                  <a:srgbClr val="BE2D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          </a:t>
            </a:r>
            <a:r>
              <a:rPr b="1">
                <a:solidFill>
                  <a:srgbClr val="BE2D1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任一环节失控都会直接反映为漏镀、变色或结合力不良</a:t>
            </a:r>
            <a:endParaRPr b="1">
              <a:solidFill>
                <a:srgbClr val="BE2D1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l">
              <a:lnSpc>
                <a:spcPct val="125000"/>
              </a:lnSpc>
              <a:defRPr/>
            </a:pP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Rectangle 7"/>
          <p:cNvSpPr/>
          <p:nvPr>
            <p:custDataLst>
              <p:tags r:id="rId2"/>
            </p:custDataLst>
          </p:nvPr>
        </p:nvSpPr>
        <p:spPr>
          <a:xfrm>
            <a:off x="548640" y="5029200"/>
            <a:ext cx="1727301" cy="1371600"/>
          </a:xfrm>
          <a:prstGeom prst="rect">
            <a:avLst/>
          </a:prstGeom>
          <a:solidFill>
            <a:srgbClr val="1E2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8"/>
          <p:cNvSpPr/>
          <p:nvPr>
            <p:custDataLst>
              <p:tags r:id="rId3"/>
            </p:custDataLst>
          </p:nvPr>
        </p:nvSpPr>
        <p:spPr>
          <a:xfrm>
            <a:off x="548640" y="5029200"/>
            <a:ext cx="1727301" cy="365760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9"/>
          <p:cNvSpPr txBox="1"/>
          <p:nvPr>
            <p:custDataLst>
              <p:tags r:id="rId4"/>
            </p:custDataLst>
          </p:nvPr>
        </p:nvSpPr>
        <p:spPr>
          <a:xfrm>
            <a:off x="621792" y="50749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B122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01</a:t>
            </a:r>
            <a:endParaRPr sz="1300" b="1">
              <a:solidFill>
                <a:srgbClr val="0B1220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17" name="TextBox 10"/>
          <p:cNvSpPr txBox="1"/>
          <p:nvPr>
            <p:custDataLst>
              <p:tags r:id="rId5"/>
            </p:custDataLst>
          </p:nvPr>
        </p:nvSpPr>
        <p:spPr>
          <a:xfrm>
            <a:off x="1051560" y="5074920"/>
            <a:ext cx="113294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除油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1"/>
          <p:cNvSpPr txBox="1"/>
          <p:nvPr>
            <p:custDataLst>
              <p:tags r:id="rId6"/>
            </p:custDataLst>
          </p:nvPr>
        </p:nvSpPr>
        <p:spPr>
          <a:xfrm>
            <a:off x="658368" y="5705475"/>
            <a:ext cx="150784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去油脂/指印</a:t>
            </a:r>
            <a:endParaRPr sz="13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Rectangle 14"/>
          <p:cNvSpPr/>
          <p:nvPr>
            <p:custDataLst>
              <p:tags r:id="rId7"/>
            </p:custDataLst>
          </p:nvPr>
        </p:nvSpPr>
        <p:spPr>
          <a:xfrm>
            <a:off x="2422245" y="5029200"/>
            <a:ext cx="1727301" cy="1371600"/>
          </a:xfrm>
          <a:prstGeom prst="rect">
            <a:avLst/>
          </a:prstGeom>
          <a:solidFill>
            <a:srgbClr val="1E2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15"/>
          <p:cNvSpPr/>
          <p:nvPr>
            <p:custDataLst>
              <p:tags r:id="rId8"/>
            </p:custDataLst>
          </p:nvPr>
        </p:nvSpPr>
        <p:spPr>
          <a:xfrm>
            <a:off x="2422245" y="5029200"/>
            <a:ext cx="1727301" cy="365760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16"/>
          <p:cNvSpPr txBox="1"/>
          <p:nvPr>
            <p:custDataLst>
              <p:tags r:id="rId9"/>
            </p:custDataLst>
          </p:nvPr>
        </p:nvSpPr>
        <p:spPr>
          <a:xfrm>
            <a:off x="2495397" y="50749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B122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02</a:t>
            </a:r>
            <a:endParaRPr sz="1300" b="1">
              <a:solidFill>
                <a:srgbClr val="0B1220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23" name="TextBox 17"/>
          <p:cNvSpPr txBox="1"/>
          <p:nvPr>
            <p:custDataLst>
              <p:tags r:id="rId10"/>
            </p:custDataLst>
          </p:nvPr>
        </p:nvSpPr>
        <p:spPr>
          <a:xfrm>
            <a:off x="2925165" y="5074920"/>
            <a:ext cx="113294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微蚀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18"/>
          <p:cNvSpPr txBox="1"/>
          <p:nvPr>
            <p:custDataLst>
              <p:tags r:id="rId11"/>
            </p:custDataLst>
          </p:nvPr>
        </p:nvSpPr>
        <p:spPr>
          <a:xfrm>
            <a:off x="2531973" y="5705475"/>
            <a:ext cx="150784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粗化铜面</a:t>
            </a:r>
            <a:endParaRPr sz="13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Rectangle 21"/>
          <p:cNvSpPr/>
          <p:nvPr>
            <p:custDataLst>
              <p:tags r:id="rId12"/>
            </p:custDataLst>
          </p:nvPr>
        </p:nvSpPr>
        <p:spPr>
          <a:xfrm>
            <a:off x="4295851" y="5029200"/>
            <a:ext cx="1727301" cy="1371600"/>
          </a:xfrm>
          <a:prstGeom prst="rect">
            <a:avLst/>
          </a:prstGeom>
          <a:solidFill>
            <a:srgbClr val="1E2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2"/>
          <p:cNvSpPr/>
          <p:nvPr>
            <p:custDataLst>
              <p:tags r:id="rId13"/>
            </p:custDataLst>
          </p:nvPr>
        </p:nvSpPr>
        <p:spPr>
          <a:xfrm>
            <a:off x="4295851" y="5029200"/>
            <a:ext cx="1727301" cy="365760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3"/>
          <p:cNvSpPr txBox="1"/>
          <p:nvPr>
            <p:custDataLst>
              <p:tags r:id="rId14"/>
            </p:custDataLst>
          </p:nvPr>
        </p:nvSpPr>
        <p:spPr>
          <a:xfrm>
            <a:off x="4369003" y="50749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B122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03</a:t>
            </a:r>
            <a:endParaRPr sz="1300" b="1">
              <a:solidFill>
                <a:srgbClr val="0B1220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29" name="TextBox 24"/>
          <p:cNvSpPr txBox="1"/>
          <p:nvPr>
            <p:custDataLst>
              <p:tags r:id="rId15"/>
            </p:custDataLst>
          </p:nvPr>
        </p:nvSpPr>
        <p:spPr>
          <a:xfrm>
            <a:off x="4798771" y="5074920"/>
            <a:ext cx="113294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酸洗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5"/>
          <p:cNvSpPr txBox="1"/>
          <p:nvPr>
            <p:custDataLst>
              <p:tags r:id="rId16"/>
            </p:custDataLst>
          </p:nvPr>
        </p:nvSpPr>
        <p:spPr>
          <a:xfrm>
            <a:off x="4405579" y="5705475"/>
            <a:ext cx="150784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去氧化层</a:t>
            </a:r>
            <a:endParaRPr sz="13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Rectangle 28"/>
          <p:cNvSpPr/>
          <p:nvPr>
            <p:custDataLst>
              <p:tags r:id="rId17"/>
            </p:custDataLst>
          </p:nvPr>
        </p:nvSpPr>
        <p:spPr>
          <a:xfrm>
            <a:off x="6169456" y="5029200"/>
            <a:ext cx="1727301" cy="1371600"/>
          </a:xfrm>
          <a:prstGeom prst="rect">
            <a:avLst/>
          </a:prstGeom>
          <a:solidFill>
            <a:srgbClr val="1E2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29"/>
          <p:cNvSpPr/>
          <p:nvPr>
            <p:custDataLst>
              <p:tags r:id="rId18"/>
            </p:custDataLst>
          </p:nvPr>
        </p:nvSpPr>
        <p:spPr>
          <a:xfrm>
            <a:off x="6169456" y="5029200"/>
            <a:ext cx="1727301" cy="365760"/>
          </a:xfrm>
          <a:prstGeom prst="rect">
            <a:avLst/>
          </a:prstGeom>
          <a:solidFill>
            <a:srgbClr val="0EA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0"/>
          <p:cNvSpPr txBox="1"/>
          <p:nvPr>
            <p:custDataLst>
              <p:tags r:id="rId19"/>
            </p:custDataLst>
          </p:nvPr>
        </p:nvSpPr>
        <p:spPr>
          <a:xfrm>
            <a:off x="6242608" y="50749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B122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04</a:t>
            </a:r>
            <a:endParaRPr sz="1300" b="1">
              <a:solidFill>
                <a:srgbClr val="0B1220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35" name="TextBox 31"/>
          <p:cNvSpPr txBox="1"/>
          <p:nvPr>
            <p:custDataLst>
              <p:tags r:id="rId20"/>
            </p:custDataLst>
          </p:nvPr>
        </p:nvSpPr>
        <p:spPr>
          <a:xfrm>
            <a:off x="6672376" y="5074920"/>
            <a:ext cx="113294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活化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32"/>
          <p:cNvSpPr txBox="1"/>
          <p:nvPr>
            <p:custDataLst>
              <p:tags r:id="rId21"/>
            </p:custDataLst>
          </p:nvPr>
        </p:nvSpPr>
        <p:spPr>
          <a:xfrm>
            <a:off x="6279184" y="5705475"/>
            <a:ext cx="150784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钯催化接种</a:t>
            </a:r>
            <a:endParaRPr sz="13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Rectangle 35"/>
          <p:cNvSpPr/>
          <p:nvPr>
            <p:custDataLst>
              <p:tags r:id="rId22"/>
            </p:custDataLst>
          </p:nvPr>
        </p:nvSpPr>
        <p:spPr>
          <a:xfrm>
            <a:off x="8043062" y="5029200"/>
            <a:ext cx="1727301" cy="1371600"/>
          </a:xfrm>
          <a:prstGeom prst="rect">
            <a:avLst/>
          </a:prstGeom>
          <a:solidFill>
            <a:srgbClr val="1E2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6"/>
          <p:cNvSpPr/>
          <p:nvPr>
            <p:custDataLst>
              <p:tags r:id="rId23"/>
            </p:custDataLst>
          </p:nvPr>
        </p:nvSpPr>
        <p:spPr>
          <a:xfrm>
            <a:off x="8043062" y="5029200"/>
            <a:ext cx="1727301" cy="36576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7"/>
          <p:cNvSpPr txBox="1"/>
          <p:nvPr>
            <p:custDataLst>
              <p:tags r:id="rId24"/>
            </p:custDataLst>
          </p:nvPr>
        </p:nvSpPr>
        <p:spPr>
          <a:xfrm>
            <a:off x="8116214" y="50749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B122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05</a:t>
            </a:r>
            <a:endParaRPr sz="1300" b="1">
              <a:solidFill>
                <a:srgbClr val="0B1220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1" name="TextBox 38"/>
          <p:cNvSpPr txBox="1"/>
          <p:nvPr>
            <p:custDataLst>
              <p:tags r:id="rId25"/>
            </p:custDataLst>
          </p:nvPr>
        </p:nvSpPr>
        <p:spPr>
          <a:xfrm>
            <a:off x="8545982" y="5074920"/>
            <a:ext cx="113294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化学镍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39"/>
          <p:cNvSpPr txBox="1"/>
          <p:nvPr>
            <p:custDataLst>
              <p:tags r:id="rId26"/>
            </p:custDataLst>
          </p:nvPr>
        </p:nvSpPr>
        <p:spPr>
          <a:xfrm>
            <a:off x="8152790" y="5705475"/>
            <a:ext cx="150784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自催化沉积</a:t>
            </a:r>
            <a:endParaRPr sz="13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Rectangle 42"/>
          <p:cNvSpPr/>
          <p:nvPr>
            <p:custDataLst>
              <p:tags r:id="rId27"/>
            </p:custDataLst>
          </p:nvPr>
        </p:nvSpPr>
        <p:spPr>
          <a:xfrm>
            <a:off x="9916667" y="5029200"/>
            <a:ext cx="1727301" cy="1371600"/>
          </a:xfrm>
          <a:prstGeom prst="rect">
            <a:avLst/>
          </a:prstGeom>
          <a:solidFill>
            <a:srgbClr val="1E2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3"/>
          <p:cNvSpPr/>
          <p:nvPr>
            <p:custDataLst>
              <p:tags r:id="rId28"/>
            </p:custDataLst>
          </p:nvPr>
        </p:nvSpPr>
        <p:spPr>
          <a:xfrm>
            <a:off x="9916667" y="5029200"/>
            <a:ext cx="1727301" cy="365760"/>
          </a:xfrm>
          <a:prstGeom prst="rect">
            <a:avLst/>
          </a:prstGeom>
          <a:solidFill>
            <a:srgbClr val="E8A3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4"/>
          <p:cNvSpPr txBox="1"/>
          <p:nvPr>
            <p:custDataLst>
              <p:tags r:id="rId29"/>
            </p:custDataLst>
          </p:nvPr>
        </p:nvSpPr>
        <p:spPr>
          <a:xfrm>
            <a:off x="9989819" y="507492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>
                <a:solidFill>
                  <a:srgbClr val="0B1220"/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06</a:t>
            </a:r>
            <a:endParaRPr sz="1300" b="1">
              <a:solidFill>
                <a:srgbClr val="0B1220"/>
              </a:solidFill>
              <a:latin typeface="Consolas" panose="020B0609020204030204"/>
              <a:ea typeface="Consolas" panose="020B0609020204030204"/>
              <a:cs typeface="Consolas" panose="020B0609020204030204"/>
            </a:endParaRPr>
          </a:p>
        </p:txBody>
      </p:sp>
      <p:sp>
        <p:nvSpPr>
          <p:cNvPr id="47" name="TextBox 45"/>
          <p:cNvSpPr txBox="1"/>
          <p:nvPr>
            <p:custDataLst>
              <p:tags r:id="rId30"/>
            </p:custDataLst>
          </p:nvPr>
        </p:nvSpPr>
        <p:spPr>
          <a:xfrm>
            <a:off x="10419588" y="5074920"/>
            <a:ext cx="1132941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浸金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TextBox 46"/>
          <p:cNvSpPr txBox="1"/>
          <p:nvPr>
            <p:custDataLst>
              <p:tags r:id="rId31"/>
            </p:custDataLst>
          </p:nvPr>
        </p:nvSpPr>
        <p:spPr>
          <a:xfrm>
            <a:off x="10026395" y="5705475"/>
            <a:ext cx="150784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>
                <a:solidFill>
                  <a:srgbClr val="C9D4E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置换镀金</a:t>
            </a:r>
            <a:endParaRPr sz="1300" b="0">
              <a:solidFill>
                <a:srgbClr val="C9D4E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50" name="Connector 48"/>
          <p:cNvCxnSpPr/>
          <p:nvPr/>
        </p:nvCxnSpPr>
        <p:spPr>
          <a:xfrm>
            <a:off x="457200" y="6446520"/>
            <a:ext cx="11277295" cy="0"/>
          </a:xfrm>
          <a:prstGeom prst="line">
            <a:avLst/>
          </a:prstGeom>
          <a:ln w="6350">
            <a:solidFill>
              <a:srgbClr val="B47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等腰三角形 50"/>
          <p:cNvSpPr/>
          <p:nvPr>
            <p:custDataLst>
              <p:tags r:id="rId32"/>
            </p:custDataLst>
          </p:nvPr>
        </p:nvSpPr>
        <p:spPr>
          <a:xfrm rot="5400000">
            <a:off x="2279015" y="5571490"/>
            <a:ext cx="145415" cy="9525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等腰三角形 51"/>
          <p:cNvSpPr/>
          <p:nvPr>
            <p:custDataLst>
              <p:tags r:id="rId33"/>
            </p:custDataLst>
          </p:nvPr>
        </p:nvSpPr>
        <p:spPr>
          <a:xfrm rot="5400000">
            <a:off x="4149090" y="5571490"/>
            <a:ext cx="145415" cy="9525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>
            <p:custDataLst>
              <p:tags r:id="rId34"/>
            </p:custDataLst>
          </p:nvPr>
        </p:nvSpPr>
        <p:spPr>
          <a:xfrm rot="5400000">
            <a:off x="6029960" y="5571490"/>
            <a:ext cx="145415" cy="9525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>
            <p:custDataLst>
              <p:tags r:id="rId35"/>
            </p:custDataLst>
          </p:nvPr>
        </p:nvSpPr>
        <p:spPr>
          <a:xfrm rot="5400000">
            <a:off x="7903210" y="5571490"/>
            <a:ext cx="145415" cy="9525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等腰三角形 54"/>
          <p:cNvSpPr/>
          <p:nvPr>
            <p:custDataLst>
              <p:tags r:id="rId36"/>
            </p:custDataLst>
          </p:nvPr>
        </p:nvSpPr>
        <p:spPr>
          <a:xfrm rot="5400000">
            <a:off x="9777095" y="5571490"/>
            <a:ext cx="145415" cy="95250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TextBox 12"/>
          <p:cNvSpPr txBox="1"/>
          <p:nvPr>
            <p:custDataLst>
              <p:tags r:id="rId37"/>
            </p:custDataLst>
          </p:nvPr>
        </p:nvSpPr>
        <p:spPr>
          <a:xfrm>
            <a:off x="810768" y="6040755"/>
            <a:ext cx="150784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50~60℃ · 3~5min</a:t>
            </a:r>
            <a:endParaRPr sz="1050" b="0">
              <a:solidFill>
                <a:srgbClr val="8A95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TextBox 19"/>
          <p:cNvSpPr txBox="1"/>
          <p:nvPr>
            <p:custDataLst>
              <p:tags r:id="rId38"/>
            </p:custDataLst>
          </p:nvPr>
        </p:nvSpPr>
        <p:spPr>
          <a:xfrm>
            <a:off x="2779623" y="6040755"/>
            <a:ext cx="150784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蚀刻 1.0~1.</a:t>
            </a:r>
            <a:r>
              <a:rPr lang="en-US"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μm</a:t>
            </a:r>
            <a:endParaRPr sz="1050" b="0">
              <a:solidFill>
                <a:srgbClr val="8A95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TextBox 26"/>
          <p:cNvSpPr txBox="1"/>
          <p:nvPr>
            <p:custDataLst>
              <p:tags r:id="rId39"/>
            </p:custDataLst>
          </p:nvPr>
        </p:nvSpPr>
        <p:spPr>
          <a:xfrm>
            <a:off x="4586554" y="6040755"/>
            <a:ext cx="150784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10% H₂SO₄ · 室温</a:t>
            </a:r>
            <a:endParaRPr sz="1050" b="0">
              <a:solidFill>
                <a:srgbClr val="8A95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TextBox 33"/>
          <p:cNvSpPr txBox="1"/>
          <p:nvPr>
            <p:custDataLst>
              <p:tags r:id="rId40"/>
            </p:custDataLst>
          </p:nvPr>
        </p:nvSpPr>
        <p:spPr>
          <a:xfrm>
            <a:off x="6345859" y="6040755"/>
            <a:ext cx="150784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PdCl₂ · 室温 1~3min</a:t>
            </a:r>
            <a:endParaRPr sz="1050" b="0">
              <a:solidFill>
                <a:srgbClr val="8A95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" name="TextBox 40"/>
          <p:cNvSpPr txBox="1"/>
          <p:nvPr>
            <p:custDataLst>
              <p:tags r:id="rId41"/>
            </p:custDataLst>
          </p:nvPr>
        </p:nvSpPr>
        <p:spPr>
          <a:xfrm>
            <a:off x="8219465" y="6040755"/>
            <a:ext cx="150784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85~90℃ · pH 4.</a:t>
            </a:r>
            <a:r>
              <a:rPr lang="en-US"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~</a:t>
            </a:r>
            <a:r>
              <a:rPr lang="en-US"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4.8</a:t>
            </a:r>
            <a:endParaRPr lang="en-US" sz="1050" b="0">
              <a:solidFill>
                <a:srgbClr val="8A95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TextBox 47"/>
          <p:cNvSpPr txBox="1"/>
          <p:nvPr>
            <p:custDataLst>
              <p:tags r:id="rId42"/>
            </p:custDataLst>
          </p:nvPr>
        </p:nvSpPr>
        <p:spPr>
          <a:xfrm>
            <a:off x="10093070" y="6040755"/>
            <a:ext cx="150784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80~90℃ · 0.05~0.1μm</a:t>
            </a:r>
            <a:endParaRPr sz="1050" b="0">
              <a:solidFill>
                <a:srgbClr val="8A95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镍金双层膜：为什么必须是两层，而不是直接镀金？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l="25" r="25"/>
          <a:stretch>
            <a:fillRect/>
          </a:stretch>
        </p:blipFill>
        <p:spPr>
          <a:xfrm>
            <a:off x="6096000" y="1397000"/>
            <a:ext cx="5461000" cy="3073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6096000" y="4521200"/>
            <a:ext cx="5461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ENIG焊盘四层结构爆炸图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137795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各层厚度与职责</a:t>
            </a:r>
            <a:endParaRPr lang="en-US" sz="18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1803400"/>
            <a:ext cx="177800" cy="711200"/>
          </a:xfrm>
          <a:prstGeom prst="roundRect">
            <a:avLst>
              <a:gd name="adj" fmla="val 0"/>
            </a:avLst>
          </a:prstGeom>
          <a:solidFill>
            <a:srgbClr val="D9770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041400" y="1803400"/>
            <a:ext cx="4826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b="1" i="0" u="none" strike="noStrike">
                <a:solidFill>
                  <a:srgbClr val="B4530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金层 0.05~0.1 μm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：致密惰性，抗氧化、可焊、低接触电阻；极薄，仅作界面层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62000" y="2616200"/>
            <a:ext cx="177800" cy="711200"/>
          </a:xfrm>
          <a:prstGeom prst="roundRect">
            <a:avLst>
              <a:gd name="adj" fmla="val 0"/>
            </a:avLst>
          </a:prstGeom>
          <a:solidFill>
            <a:srgbClr val="64748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41400" y="2616200"/>
            <a:ext cx="4826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镍磷层 3~6 μm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：阻挡铜向金层扩散，提供可焊强度与打线支撑；含磷8~12%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62000" y="3429000"/>
            <a:ext cx="177800" cy="711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041400" y="3429000"/>
            <a:ext cx="4826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b="1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铜箔 12~35 μm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：导电与结构基体，是沉镍金的起始面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4241800"/>
            <a:ext cx="177800" cy="711200"/>
          </a:xfrm>
          <a:prstGeom prst="roundRect">
            <a:avLst>
              <a:gd name="adj" fmla="val 0"/>
            </a:avLst>
          </a:prstGeom>
          <a:solidFill>
            <a:srgbClr val="A855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041400" y="4241800"/>
            <a:ext cx="4826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1000"/>
              </a:lnSpc>
              <a:defRPr/>
            </a:pPr>
            <a:r>
              <a:rPr lang="en-US" b="1" i="0" u="none" strike="noStrike">
                <a:solidFill>
                  <a:srgbClr val="7E22C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PI基材 25~50 μm</a:t>
            </a: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：柔性绝缘载体，表面不参与反应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62000" y="5207000"/>
            <a:ext cx="10795000" cy="10160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990600" y="53594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为什么不能直接镀金？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　金与铜互扩散严重，直接镀金会导致金层变色、焊盘"脆化"、可焊性劣化；镍层作为扩散屏障，既挡住铜往上跑，又为后续焊接提供强度支撑。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沉镍为什么能"自己长"？钯活化与自催化机理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35000" y="1397000"/>
            <a:ext cx="5080000" cy="2857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635000" y="43180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钯核活化 → 镍离子还原沉积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223000" y="1397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第一步：钯置换活化（启动反应）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AutoShape 7"/>
              <p:cNvSpPr/>
              <p:nvPr/>
            </p:nvSpPr>
            <p:spPr>
              <a:xfrm>
                <a:off x="6223000" y="1752600"/>
                <a:ext cx="5334000" cy="7112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indent="0" algn="l">
                  <a:lnSpc>
                    <a:spcPct val="125000"/>
                  </a:lnSpc>
                  <a:defRPr/>
                </a:pPr>
                <a:r>
                  <a:rPr lang="en-US" b="0" i="0" u="none" strike="noStrike">
                    <a:solidFill>
                      <a:srgbClr val="334155"/>
                    </a:solidFill>
                    <a:latin typeface="Noto Sans SC" panose="020B0200000000000000" charset="-122"/>
                    <a:ea typeface="Noto Sans SC" panose="020B0200000000000000" charset="-122"/>
                    <a:cs typeface="Noto Sans SC" panose="020B0200000000000000" charset="-122"/>
                    <a:sym typeface="Noto Sans SC" panose="020B0200000000000000" charset="-122"/>
                  </a:rPr>
                  <a:t>钯离子接触铜面，铜把电子给钯，钯原子在铜面沉积成纳米钯核：</a:t>
                </a:r>
                <a:endParaRPr lang="en-US" sz="1200"/>
              </a:p>
              <a:p>
                <a:pPr marL="0" indent="0" algn="l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𝑃</m:t>
                      </m:r>
                      <m:sSup>
                        <m:sSupPr>
                          <m:ctrlPr>
                            <a:rPr sz="1600"/>
                          </m:ctrlPr>
                        </m:sSupPr>
                        <m:e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𝑑</m:t>
                          </m:r>
                        </m:e>
                        <m:sup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+</m:t>
                          </m:r>
                        </m:sup>
                      </m:sSup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+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𝐶𝑢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→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𝑃𝑑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+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𝐶</m:t>
                      </m:r>
                      <m:sSup>
                        <m:sSupPr>
                          <m:ctrlPr>
                            <a:rPr sz="1600"/>
                          </m:ctrlPr>
                        </m:sSupPr>
                        <m:e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𝑢</m:t>
                          </m:r>
                        </m:e>
                        <m:sup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>
                  <a:solidFill>
                    <a:srgbClr val="334155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endParaRPr>
              </a:p>
            </p:txBody>
          </p:sp>
        </mc:Choice>
        <mc:Fallback>
          <p:sp>
            <p:nvSpPr>
              <p:cNvPr id="7" name="AutoShap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000" y="1752600"/>
                <a:ext cx="5334000" cy="71120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utoShape 8"/>
          <p:cNvSpPr/>
          <p:nvPr/>
        </p:nvSpPr>
        <p:spPr>
          <a:xfrm>
            <a:off x="6223000" y="26035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第二步：自催化还原沉积（持续生长）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AutoShape 9"/>
              <p:cNvSpPr/>
              <p:nvPr/>
            </p:nvSpPr>
            <p:spPr>
              <a:xfrm>
                <a:off x="6223000" y="2959100"/>
                <a:ext cx="5334000" cy="889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indent="0" algn="l">
                  <a:lnSpc>
                    <a:spcPct val="125000"/>
                  </a:lnSpc>
                  <a:defRPr/>
                </a:pPr>
                <a:r>
                  <a:rPr lang="en-US" b="0" i="0" u="none" strike="noStrike">
                    <a:solidFill>
                      <a:srgbClr val="334155"/>
                    </a:solidFill>
                    <a:latin typeface="Noto Sans SC" panose="020B0200000000000000" charset="-122"/>
                    <a:ea typeface="Noto Sans SC" panose="020B0200000000000000" charset="-122"/>
                    <a:cs typeface="Noto Sans SC" panose="020B0200000000000000" charset="-122"/>
                    <a:sym typeface="Noto Sans SC" panose="020B0200000000000000" charset="-122"/>
                  </a:rPr>
                  <a:t>次磷酸钠作还原剂，在钯核表面把镍离子还原成金属镍；镍本身又是催化剂，反应自我维持：</a:t>
                </a:r>
                <a:endParaRPr lang="en-US" sz="1200"/>
              </a:p>
              <a:p>
                <a:pPr marL="0" indent="0" algn="l">
                  <a:lnSpc>
                    <a:spcPct val="125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𝑁</m:t>
                      </m:r>
                      <m:sSup>
                        <m:sSupPr>
                          <m:ctrlPr>
                            <a:rPr sz="1600"/>
                          </m:ctrlPr>
                        </m:sSupPr>
                        <m:e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𝑖</m:t>
                          </m:r>
                        </m:e>
                        <m:sup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+</m:t>
                          </m:r>
                        </m:sup>
                      </m:sSup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+</m:t>
                      </m:r>
                      <m:sSub>
                        <m:sSubPr>
                          <m:ctrlPr>
                            <a:rPr sz="1600"/>
                          </m:ctrlPr>
                        </m:sSubPr>
                        <m:e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𝐻</m:t>
                          </m:r>
                        </m:e>
                        <m:sub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</m:sub>
                      </m:sSub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𝑃</m:t>
                      </m:r>
                      <m:sSubSup>
                        <m:sSubSupPr>
                          <m:ctrlPr>
                            <a:rPr sz="1600"/>
                          </m:ctrlPr>
                        </m:sSubSupPr>
                        <m:e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𝑂</m:t>
                          </m:r>
                        </m:e>
                        <m:sub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</m:sub>
                        <m:sup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−</m:t>
                          </m:r>
                        </m:sup>
                      </m:sSubSup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+</m:t>
                      </m:r>
                      <m:sSub>
                        <m:sSubPr>
                          <m:ctrlPr>
                            <a:rPr sz="1600"/>
                          </m:ctrlPr>
                        </m:sSubPr>
                        <m:e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𝐻</m:t>
                          </m:r>
                        </m:e>
                        <m:sub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</m:sub>
                      </m:sSub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𝑂𝑃𝑑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/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𝑁𝑖𝑁𝑖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↓+</m:t>
                      </m:r>
                      <m:r>
                        <a:rPr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𝐻𝑃</m:t>
                      </m:r>
                      <m:sSubSup>
                        <m:sSubSupPr>
                          <m:ctrlPr>
                            <a:rPr sz="1600"/>
                          </m:ctrlPr>
                        </m:sSubSupPr>
                        <m:e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𝑂</m:t>
                          </m:r>
                        </m:e>
                        <m:sub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3</m:t>
                          </m:r>
                        </m:sub>
                        <m:sup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  <m:r>
                            <a:rPr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−</m:t>
                          </m:r>
                        </m:sup>
                      </m:sSubSup>
                      <m:r>
                        <a:rPr>
                          <a:solidFill>
                            <a:srgbClr val="334155"/>
                          </a:solidFill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  <a:sym typeface="Noto Sans SC" panose="020B0200000000000000" charset="-122"/>
                        </a:rPr>
                        <m:t>+...</m:t>
                      </m:r>
                    </m:oMath>
                  </m:oMathPara>
                </a14:m>
                <a:endParaRPr>
                  <a:solidFill>
                    <a:srgbClr val="334155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endParaRPr>
              </a:p>
            </p:txBody>
          </p:sp>
        </mc:Choice>
        <mc:Fallback>
          <p:sp>
            <p:nvSpPr>
              <p:cNvPr id="9" name="AutoShap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3000" y="2959100"/>
                <a:ext cx="5334000" cy="8890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utoShape 10"/>
          <p:cNvSpPr/>
          <p:nvPr/>
        </p:nvSpPr>
        <p:spPr>
          <a:xfrm>
            <a:off x="6162675" y="4000500"/>
            <a:ext cx="5494655" cy="2222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299835" y="4165600"/>
            <a:ext cx="5079365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磷从哪来？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次磷酸根被还原时部分脱氢生成磷原子，与镍共沉积，形成</a:t>
            </a: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Ni-P非晶合金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200"/>
          </a:p>
          <a:p>
            <a:pPr marL="0" indent="0" algn="l">
              <a:lnSpc>
                <a:spcPct val="129000"/>
              </a:lnSpc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磷含量关键区间：8~12 wt%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（中高磷），决定耐蚀性与黑盘倾向。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自催化本质：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沉积一旦启动，镍面自己就是反应催化剂，越镀越厚，直到人为出槽。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浸金：为什么金层长到 0.1 μm 就自动停止？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397000"/>
            <a:ext cx="546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置换反应：金"换"掉表面镍</a:t>
            </a:r>
            <a:endParaRPr lang="en-US" sz="11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AutoShape 5"/>
              <p:cNvSpPr/>
              <p:nvPr/>
            </p:nvSpPr>
            <p:spPr>
              <a:xfrm>
                <a:off x="762000" y="1778000"/>
                <a:ext cx="5461000" cy="1016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indent="0" algn="l">
                  <a:lnSpc>
                    <a:spcPct val="129000"/>
                  </a:lnSpc>
                  <a:defRPr/>
                </a:pPr>
                <a:r>
                  <a:rPr lang="en-US" sz="1300" b="0" i="0" u="none" strike="noStrike">
                    <a:solidFill>
                      <a:srgbClr val="334155"/>
                    </a:solidFill>
                    <a:latin typeface="Noto Sans SC" panose="020B0200000000000000" charset="-122"/>
                    <a:ea typeface="Noto Sans SC" panose="020B0200000000000000" charset="-122"/>
                    <a:cs typeface="Noto Sans SC" panose="020B0200000000000000" charset="-122"/>
                    <a:sym typeface="Noto Sans SC" panose="020B0200000000000000" charset="-122"/>
                  </a:rPr>
                  <a:t>金离子电位远正于镍，接触镍面时自发发生置换：镍溶进药液，金析出沉积：</a:t>
                </a:r>
                <a:endParaRPr lang="en-US" sz="1300"/>
              </a:p>
              <a:p>
                <a:pPr marL="0" indent="0" algn="l">
                  <a:lnSpc>
                    <a:spcPct val="129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2</m:t>
                      </m:r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𝐴</m:t>
                      </m:r>
                      <m:sSup>
                        <m:sSupPr>
                          <m:ctrlPr>
                            <a:rPr sz="1300"/>
                          </m:ctrlPr>
                        </m:sSupPr>
                        <m:e>
                          <m:r>
                            <a:rPr sz="1300"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𝑢</m:t>
                          </m:r>
                        </m:e>
                        <m:sup>
                          <m:r>
                            <a:rPr sz="1300"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+</m:t>
                          </m:r>
                        </m:sup>
                      </m:sSup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+</m:t>
                      </m:r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𝑁𝑖</m:t>
                      </m:r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→</m:t>
                      </m:r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2</m:t>
                      </m:r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𝐴𝑢</m:t>
                      </m:r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↓+</m:t>
                      </m:r>
                      <m:r>
                        <a:rPr sz="1300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m:t>𝑁</m:t>
                      </m:r>
                      <m:sSup>
                        <m:sSupPr>
                          <m:ctrlPr>
                            <a:rPr sz="1300"/>
                          </m:ctrlPr>
                        </m:sSupPr>
                        <m:e>
                          <m:r>
                            <a:rPr sz="1300"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𝑖</m:t>
                          </m:r>
                        </m:e>
                        <m:sup>
                          <m:r>
                            <a:rPr sz="1300"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2</m:t>
                          </m:r>
                          <m:r>
                            <a:rPr sz="1300">
                              <a:solidFill>
                                <a:srgbClr val="334155"/>
                              </a:solidFill>
                              <a:latin typeface="Noto Sans SC" panose="020B0200000000000000" charset="-122"/>
                              <a:ea typeface="Noto Sans SC" panose="020B0200000000000000" charset="-122"/>
                              <a:cs typeface="Noto Sans SC" panose="020B0200000000000000" charset="-122"/>
                              <a:sym typeface="Noto Sans SC" panose="020B0200000000000000" charset="-122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sz="1300">
                  <a:solidFill>
                    <a:srgbClr val="334155"/>
                  </a:solidFill>
                  <a:latin typeface="Cambria Math" panose="02040503050406030204" charset="0"/>
                  <a:ea typeface="Noto Sans SC" panose="020B0200000000000000" charset="-122"/>
                  <a:cs typeface="Cambria Math" panose="02040503050406030204" charset="0"/>
                  <a:sym typeface="Noto Sans SC" panose="020B0200000000000000" charset="-122"/>
                </a:endParaRPr>
              </a:p>
            </p:txBody>
          </p:sp>
        </mc:Choice>
        <mc:Fallback>
          <p:sp>
            <p:nvSpPr>
              <p:cNvPr id="5" name="AutoShap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778000"/>
                <a:ext cx="5461000" cy="1016000"/>
              </a:xfrm>
              <a:prstGeom prst="rect">
                <a:avLst/>
              </a:prstGeom>
              <a:blipFill rotWithShape="1">
                <a:blip r:embed="rId1"/>
                <a:stretch>
                  <a:fillRect r="-2791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utoShape 6"/>
          <p:cNvSpPr/>
          <p:nvPr/>
        </p:nvSpPr>
        <p:spPr>
          <a:xfrm>
            <a:off x="762000" y="2984500"/>
            <a:ext cx="546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自限制特性：金一盖满，反应即停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340100"/>
            <a:ext cx="546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5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置换反应只在"镍暴露"时发生；当镍面被金完全覆盖，镍不再接触金离子，反应</a:t>
            </a:r>
            <a:r>
              <a:rPr lang="en-US" sz="1250" b="1" i="0" u="none" strike="noStrike">
                <a:solidFill>
                  <a:srgbClr val="B4530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自动停止</a:t>
            </a:r>
            <a:r>
              <a:rPr lang="en-US" sz="125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250"/>
          </a:p>
          <a:p>
            <a:pPr marL="0" indent="0" algn="l">
              <a:lnSpc>
                <a:spcPct val="129000"/>
              </a:lnSpc>
            </a:pPr>
            <a:r>
              <a:rPr lang="en-US" sz="125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这就是浸金层天然薄而均匀的原因——不是人为控制时间停镀，是化学反应自己停。</a:t>
            </a:r>
            <a:endParaRPr lang="en-US" sz="125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4762500"/>
            <a:ext cx="5461000" cy="1460500"/>
          </a:xfrm>
          <a:prstGeom prst="roundRect">
            <a:avLst>
              <a:gd name="adj" fmla="val 0"/>
            </a:avLst>
          </a:prstGeom>
          <a:solidFill>
            <a:srgbClr val="FEF3C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90600" y="4914900"/>
            <a:ext cx="50546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b="1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工艺含义：</a:t>
            </a:r>
            <a:endParaRPr lang="en-US" sz="1200"/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 金厚主要靠药液浓度与时间微调，范围天然在 0.05~0.1 μm</a:t>
            </a:r>
            <a:endParaRPr lang="en-US" b="0" i="0" u="none" strike="noStrike">
              <a:solidFill>
                <a:srgbClr val="92400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b="0" i="0" u="none" strike="noStrike">
                <a:solidFill>
                  <a:srgbClr val="92400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 浸金时间过长 → 镍被过度腐蚀 → 黑盘风险上升（第12章专题）</a:t>
            </a:r>
            <a:endParaRPr lang="en-US" b="0" i="0" u="none" strike="noStrike">
              <a:solidFill>
                <a:srgbClr val="92400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77000" y="1524000"/>
            <a:ext cx="5080000" cy="2857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6477000" y="44450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金置换镍、镍溶解进入溶液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工艺段一：前处理与钯活化——决定反应能否启动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>
            <p:custDataLst>
              <p:tags r:id="rId1"/>
            </p:custDataLst>
          </p:nvPr>
        </p:nvSpPr>
        <p:spPr>
          <a:xfrm>
            <a:off x="762000" y="1524000"/>
            <a:ext cx="3429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762000" y="1524000"/>
            <a:ext cx="3429000" cy="558800"/>
          </a:xfrm>
          <a:prstGeom prst="roundRect">
            <a:avLst>
              <a:gd name="adj" fmla="val 0"/>
            </a:avLst>
          </a:prstGeom>
          <a:solidFill>
            <a:srgbClr val="0F234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>
            <p:custDataLst>
              <p:tags r:id="rId3"/>
            </p:custDataLst>
          </p:nvPr>
        </p:nvSpPr>
        <p:spPr>
          <a:xfrm>
            <a:off x="952500" y="16256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酸性除油 + 微蚀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4"/>
            </p:custDataLst>
          </p:nvPr>
        </p:nvSpPr>
        <p:spPr>
          <a:xfrm>
            <a:off x="977900" y="2286000"/>
            <a:ext cx="29845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1" i="0" u="none" strike="noStrike">
                <a:solidFill>
                  <a:srgbClr val="00B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目的：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去除铜面氧化层、手印、残胶与有机污染，微观粗化。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chemeClr val="accent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动作：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稀硫酸除油 → 双氧水/过硫酸钠微蚀 → 高压水洗。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chemeClr val="accent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管控：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微蚀量 0.8~1.2 μm；表面应呈均匀粉铜色，无氧化斑、无残胶。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风险：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除油不净 → 钯活化不上 → 局部漏镀。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5"/>
            </p:custDataLst>
          </p:nvPr>
        </p:nvSpPr>
        <p:spPr>
          <a:xfrm>
            <a:off x="4381500" y="1524000"/>
            <a:ext cx="3429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6"/>
            </p:custDataLst>
          </p:nvPr>
        </p:nvSpPr>
        <p:spPr>
          <a:xfrm>
            <a:off x="4381500" y="1524000"/>
            <a:ext cx="3429000" cy="558800"/>
          </a:xfrm>
          <a:prstGeom prst="roundRect">
            <a:avLst>
              <a:gd name="adj" fmla="val 0"/>
            </a:avLst>
          </a:prstGeom>
          <a:solidFill>
            <a:srgbClr val="0F234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>
            <p:custDataLst>
              <p:tags r:id="rId7"/>
            </p:custDataLst>
          </p:nvPr>
        </p:nvSpPr>
        <p:spPr>
          <a:xfrm>
            <a:off x="4572000" y="16256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预浸（Pre-dip）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8"/>
            </p:custDataLst>
          </p:nvPr>
        </p:nvSpPr>
        <p:spPr>
          <a:xfrm>
            <a:off x="4610100" y="2286000"/>
            <a:ext cx="29845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1" i="0" u="none" strike="noStrike">
                <a:solidFill>
                  <a:srgbClr val="00B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目的：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让铜面预先进入钯缸相同的酸/盐环境，防止主钯缸被稀释污染。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chemeClr val="accent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动作：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稀酸预浸 30~60 秒，不水洗直接进钯缸。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chemeClr val="accent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管控：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预浸液成分与钯缸匹配；液面落差小，避免带水进钯缸。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意义：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保护昂贵钯液寿命，是小工序大作用。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9"/>
            </p:custDataLst>
          </p:nvPr>
        </p:nvSpPr>
        <p:spPr>
          <a:xfrm>
            <a:off x="8001000" y="1524000"/>
            <a:ext cx="3429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>
            <p:custDataLst>
              <p:tags r:id="rId10"/>
            </p:custDataLst>
          </p:nvPr>
        </p:nvSpPr>
        <p:spPr>
          <a:xfrm>
            <a:off x="8001000" y="1524000"/>
            <a:ext cx="3429000" cy="558800"/>
          </a:xfrm>
          <a:prstGeom prst="roundRect">
            <a:avLst>
              <a:gd name="adj" fmla="val 0"/>
            </a:avLst>
          </a:prstGeom>
          <a:solidFill>
            <a:srgbClr val="DC50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11"/>
            </p:custDataLst>
          </p:nvPr>
        </p:nvSpPr>
        <p:spPr>
          <a:xfrm>
            <a:off x="8191500" y="16256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钯活化（关键）</a:t>
            </a:r>
            <a:endParaRPr lang="en-US" sz="1100"/>
          </a:p>
        </p:txBody>
      </p:sp>
      <p:sp>
        <p:nvSpPr>
          <p:cNvPr id="15" name="AutoShape 15"/>
          <p:cNvSpPr/>
          <p:nvPr>
            <p:custDataLst>
              <p:tags r:id="rId12"/>
            </p:custDataLst>
          </p:nvPr>
        </p:nvSpPr>
        <p:spPr>
          <a:xfrm>
            <a:off x="8229600" y="2286000"/>
            <a:ext cx="29845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1" i="0" u="none" strike="noStrike">
                <a:solidFill>
                  <a:srgbClr val="00B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目的：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在铜面置换沉积纳米钯核，为沉镍点火。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chemeClr val="accent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动作：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硫酸钯/氯化钯体系浸泡 1~3 分钟。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chemeClr val="accent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管控：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钯浓度、温度、时间、pH 必须稳定；钯核均匀细密。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风险：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钯层过厚 → 镍层结合差；不均 → 漏镀或厚度不均。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工艺段二：化学沉镍——生长 3~6 μm Ni-P 合金层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539750" y="42545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化学沉镍槽与循环过滤系统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5969000" y="1460500"/>
            <a:ext cx="546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药液核心组成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5969000" y="1816100"/>
            <a:ext cx="546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主盐：硫酸镍 / 氯化镍（提供 Ni2+）</a:t>
            </a:r>
            <a:endParaRPr lang="en-US" sz="1300"/>
          </a:p>
          <a:p>
            <a:pPr marL="0" indent="0" algn="l">
              <a:lnSpc>
                <a:spcPct val="129000"/>
              </a:lnSpc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还原剂：次磷酸钠（还原镍并引入磷）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络合剂：柠檬酸/乳酸（稳定镍离子、防分解）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缓冲剂 + 稳定剂：维持 pH、抑制槽液自分解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5969000" y="2984500"/>
            <a:ext cx="546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厚度如何控制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4"/>
            </p:custDataLst>
          </p:nvPr>
        </p:nvSpPr>
        <p:spPr>
          <a:xfrm>
            <a:off x="5969000" y="3340100"/>
            <a:ext cx="546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自催化反应随时间线性生长，</a:t>
            </a:r>
            <a:r>
              <a:rPr lang="en-US" sz="1300" b="1" i="0" u="none" strike="noStrike">
                <a:solidFill>
                  <a:srgbClr val="B4530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靠时间 + 温度 + 镍离子浓度</a:t>
            </a: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共同决定厚度。</a:t>
            </a:r>
            <a:endParaRPr lang="en-US" sz="1300"/>
          </a:p>
          <a:p>
            <a:pPr marL="0" indent="0" algn="l">
              <a:lnSpc>
                <a:spcPct val="129000"/>
              </a:lnSpc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RTR产线走速 ≈ 厚度控制旋钮；片料靠浸泡分钟数控制。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969000" y="4508500"/>
            <a:ext cx="5461000" cy="1714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197600" y="4660900"/>
            <a:ext cx="50546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3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三大管控红线：</a:t>
            </a:r>
            <a:endParaRPr lang="en-US" sz="1300"/>
          </a:p>
          <a:p>
            <a:pPr marL="0" indent="0" algn="l">
              <a:lnSpc>
                <a:spcPct val="129000"/>
              </a:lnSpc>
            </a:pPr>
            <a:r>
              <a:rPr lang="en-US" sz="1300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 镍浓度：定期分析补加，浓度漂移直接导致厚度不均</a:t>
            </a:r>
            <a:endParaRPr lang="en-US" sz="1300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sz="1300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 pH 值：4.4~4.8 区间，偏移会同时改变磷含量</a:t>
            </a:r>
            <a:endParaRPr lang="en-US" sz="1300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9000"/>
              </a:lnSpc>
            </a:pPr>
            <a:r>
              <a:rPr lang="en-US" sz="1300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 槽液负荷：按装载量补药，空载/过载都会失效</a:t>
            </a:r>
            <a:endParaRPr lang="en-US" sz="1300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5" descr="clean_Technical_diagram_of_a_chemica_2026-09-15T14-27-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65" y="1329055"/>
            <a:ext cx="4650740" cy="29254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工艺段三：浸金、多级水洗与后处理封孔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>
            <p:custDataLst>
              <p:tags r:id="rId1"/>
            </p:custDataLst>
          </p:nvPr>
        </p:nvSpPr>
        <p:spPr>
          <a:xfrm>
            <a:off x="762000" y="1524000"/>
            <a:ext cx="3429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762000" y="1524000"/>
            <a:ext cx="3429000" cy="558800"/>
          </a:xfrm>
          <a:prstGeom prst="roundRect">
            <a:avLst>
              <a:gd name="adj" fmla="val 0"/>
            </a:avLst>
          </a:prstGeom>
          <a:solidFill>
            <a:srgbClr val="D9770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>
            <p:custDataLst>
              <p:tags r:id="rId3"/>
            </p:custDataLst>
          </p:nvPr>
        </p:nvSpPr>
        <p:spPr>
          <a:xfrm>
            <a:off x="952500" y="16256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化学浸金</a:t>
            </a:r>
            <a:endParaRPr lang="en-US" sz="1100"/>
          </a:p>
        </p:txBody>
      </p:sp>
      <p:sp>
        <p:nvSpPr>
          <p:cNvPr id="7" name="AutoShape 7"/>
          <p:cNvSpPr/>
          <p:nvPr>
            <p:custDataLst>
              <p:tags r:id="rId4"/>
            </p:custDataLst>
          </p:nvPr>
        </p:nvSpPr>
        <p:spPr>
          <a:xfrm>
            <a:off x="990600" y="2286000"/>
            <a:ext cx="29845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药液：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柠檬酸金钾/亚硫酸金盐体系，弱碱性。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厚度：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0.05~0.1 μm，靠时间微调。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管控：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温度、金浓度、pH；</a:t>
            </a:r>
            <a:r>
              <a:rPr lang="en-US" sz="1200" b="1" i="0" u="none" strike="noStrike">
                <a:solidFill>
                  <a:srgbClr val="DC50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时间过长即黑盘风险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关键点：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浸金后镍面不能再暴露在空气/药液中过久。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5"/>
            </p:custDataLst>
          </p:nvPr>
        </p:nvSpPr>
        <p:spPr>
          <a:xfrm>
            <a:off x="4381500" y="1524000"/>
            <a:ext cx="3429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6"/>
            </p:custDataLst>
          </p:nvPr>
        </p:nvSpPr>
        <p:spPr>
          <a:xfrm>
            <a:off x="4381500" y="1524000"/>
            <a:ext cx="3429000" cy="558800"/>
          </a:xfrm>
          <a:prstGeom prst="roundRect">
            <a:avLst>
              <a:gd name="adj" fmla="val 0"/>
            </a:avLst>
          </a:prstGeom>
          <a:solidFill>
            <a:srgbClr val="0F234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>
            <p:custDataLst>
              <p:tags r:id="rId7"/>
            </p:custDataLst>
          </p:nvPr>
        </p:nvSpPr>
        <p:spPr>
          <a:xfrm>
            <a:off x="4572000" y="16256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多级逆流水洗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8"/>
            </p:custDataLst>
          </p:nvPr>
        </p:nvSpPr>
        <p:spPr>
          <a:xfrm>
            <a:off x="4610100" y="2286000"/>
            <a:ext cx="29845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目的：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彻底洗去孔壁、线路缝隙夹带的药液离子。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关键：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多级逆流、水温逐级降低、最后 DI 纯水。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管控：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末段水洗电导率 ≤ 10 μS/cm。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风险：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水洗不净 → 残留氯/硫酸根 → 长期腐蚀 → 白斑、发黑。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>
            <p:custDataLst>
              <p:tags r:id="rId9"/>
            </p:custDataLst>
          </p:nvPr>
        </p:nvSpPr>
        <p:spPr>
          <a:xfrm>
            <a:off x="8001000" y="1524000"/>
            <a:ext cx="3429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BD5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>
            <p:custDataLst>
              <p:tags r:id="rId10"/>
            </p:custDataLst>
          </p:nvPr>
        </p:nvSpPr>
        <p:spPr>
          <a:xfrm>
            <a:off x="8001000" y="1524000"/>
            <a:ext cx="3429000" cy="558800"/>
          </a:xfrm>
          <a:prstGeom prst="roundRect">
            <a:avLst>
              <a:gd name="adj" fmla="val 0"/>
            </a:avLst>
          </a:prstGeom>
          <a:solidFill>
            <a:srgbClr val="0F234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11"/>
            </p:custDataLst>
          </p:nvPr>
        </p:nvSpPr>
        <p:spPr>
          <a:xfrm>
            <a:off x="8191500" y="16256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后处理封孔 + 烘干</a:t>
            </a:r>
            <a:endParaRPr lang="en-US" sz="1100"/>
          </a:p>
        </p:txBody>
      </p:sp>
      <p:sp>
        <p:nvSpPr>
          <p:cNvPr id="15" name="AutoShape 15"/>
          <p:cNvSpPr/>
          <p:nvPr>
            <p:custDataLst>
              <p:tags r:id="rId12"/>
            </p:custDataLst>
          </p:nvPr>
        </p:nvSpPr>
        <p:spPr>
          <a:xfrm>
            <a:off x="8229600" y="2286000"/>
            <a:ext cx="29845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封孔：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稀有机羧酸/保护液封闭金层微孔，延缓镍氧化。</a:t>
            </a:r>
            <a:endParaRPr lang="en-US" sz="1100"/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烘干：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80~100℃ 热风彻底干燥，防止水渍印。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FPC要点：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薄基材烘干温度不能过高，防止PI变色、翘曲。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2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出槽后：</a:t>
            </a: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尽快周转，避免长时间暴露在高湿空气。</a:t>
            </a:r>
            <a:endParaRPr lang="en-US" sz="12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ENIG vs 其他表面处理工艺：FPC 选型全维度对比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635000" y="1397000"/>
          <a:ext cx="10922000" cy="482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1000"/>
                <a:gridCol w="2286000"/>
                <a:gridCol w="2286000"/>
                <a:gridCol w="2286000"/>
                <a:gridCol w="2413000"/>
              </a:tblGrid>
              <a:tr h="520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对比维度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L>
                    <a:lnR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R>
                    <a:lnT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T>
                    <a:lnB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D70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ENIG 化镍浸金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OSP 有机保焊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ENEPIG 化镍钯金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电镍金（电镀）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L>
                    <a:lnR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R>
                    <a:lnT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T>
                    <a:lnB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镀层结构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Ni-P + Au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有机薄膜单层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Ni-P + Pd + Au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 + Au（厚金）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镀层厚度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 3~6μm / Au 0.05~0.1μm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0.2~0.5μm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Ni+Pd+Au 三层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 3~5μm / Au 0.3~1μm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平整度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极平整，适合细间距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平整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极平整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易增厚不均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可焊性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好，存储期较长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一般，寿命短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优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差（厚金不易焊）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打线键合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金线可，铜线受限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不支持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金线/铜线均可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支持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09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成本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中（含金量少）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最低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较高（多钯层）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高（金耗大）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77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FPC适用场景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9770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主流：消费类SMT焊盘+金手指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低成本短周期产品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打线/高可靠产品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接触金手指、连接器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为什么高端产品要选 ENEPIG？多一层钯值不值？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016000" y="1460500"/>
          <a:ext cx="10160000" cy="4318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86000"/>
                <a:gridCol w="3937000"/>
                <a:gridCol w="3937000"/>
              </a:tblGrid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对比维度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D70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ENIG 化镍浸金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93C5FD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ENEPIG 化镍钯浸金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</a:tr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镀层结构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Ni-P / Au 两层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Ni-P / Pd / Au 三层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钯层作用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无钯层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阻隔金置换镍，封孔防黑盘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黑盘风险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有，需严格管控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6A34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极低，钯层保护镍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铜线键合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受限，易氧化失效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6A34A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金线/铜线均可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可焊性 / 寿命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良好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更优，存储期更长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成本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中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D97706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高（钯昂贵）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53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0F234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FPC适用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消费类SMT主流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打线/汽车/医疗/高可靠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AutoShape 5"/>
          <p:cNvSpPr/>
          <p:nvPr/>
        </p:nvSpPr>
        <p:spPr>
          <a:xfrm>
            <a:off x="1016000" y="5969000"/>
            <a:ext cx="10160000" cy="5080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06500" y="6057900"/>
            <a:ext cx="9779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选型原则：</a:t>
            </a:r>
            <a:r>
              <a:rPr lang="en-US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纯SMT消费类选ENIG；有打线键合、铜线键合或10年以上高可靠寿命要求 → 选ENEPIG。</a:t>
            </a:r>
            <a:endParaRPr lang="en-US" b="0" i="0" u="none" strike="noStrike">
              <a:solidFill>
                <a:srgbClr val="1E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B91C1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黑盘（Black Pad）专题：ENIG 最致命的隐形失效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09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C503C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" name="AutoShape 6"/>
          <p:cNvSpPr/>
          <p:nvPr/>
        </p:nvSpPr>
        <p:spPr>
          <a:xfrm>
            <a:off x="635000" y="4889500"/>
            <a:ext cx="5461000" cy="1397000"/>
          </a:xfrm>
          <a:prstGeom prst="roundRect">
            <a:avLst>
              <a:gd name="adj" fmla="val 0"/>
            </a:avLst>
          </a:prstGeom>
          <a:solidFill>
            <a:srgbClr val="FEF2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863600" y="5016500"/>
            <a:ext cx="50546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991B1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什么是黑盘？</a:t>
            </a:r>
            <a:r>
              <a:rPr lang="en-US" sz="1300" b="0" i="0" u="none" strike="noStrike">
                <a:solidFill>
                  <a:srgbClr val="991B1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浸金液过度腐蚀镍磷层表面，形成黑色多孔富磷层；外观仍像金面，但焊接时焊点脆裂、虚焊，早期难以发现。</a:t>
            </a:r>
            <a:endParaRPr lang="en-US" sz="1300"/>
          </a:p>
        </p:txBody>
      </p:sp>
      <p:sp>
        <p:nvSpPr>
          <p:cNvPr id="8" name="AutoShape 8"/>
          <p:cNvSpPr/>
          <p:nvPr/>
        </p:nvSpPr>
        <p:spPr>
          <a:xfrm>
            <a:off x="6477000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DC50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三大核心成因</a:t>
            </a:r>
            <a:endParaRPr lang="en-US" sz="1600" b="1" i="0" u="none" strike="noStrike">
              <a:solidFill>
                <a:srgbClr val="DC50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477000" y="1714500"/>
            <a:ext cx="5207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浸金时间过长：</a:t>
            </a: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金层微孔持续让药液渗入，镍被过度腐蚀。</a:t>
            </a:r>
            <a:endParaRPr lang="en-US" sz="1300"/>
          </a:p>
          <a:p>
            <a:pPr marL="0" indent="0" algn="l">
              <a:lnSpc>
                <a:spcPct val="133000"/>
              </a:lnSpc>
            </a:pPr>
            <a:r>
              <a:rPr lang="en-US" sz="13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磷含量偏低：</a:t>
            </a: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低磷镍层不耐浸金液腐蚀，更易黑盘。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3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钯活化不均：</a:t>
            </a: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局部钯层过薄，沉镍不均，浸金时薄弱点先腐蚀。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77000" y="3238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6A34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四项预防措施</a:t>
            </a:r>
            <a:endParaRPr lang="en-US" sz="1600" b="1" i="0" u="none" strike="noStrike">
              <a:solidFill>
                <a:srgbClr val="16A34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477000" y="3619500"/>
            <a:ext cx="5207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 严格控制浸金时间，宁短勿长</a:t>
            </a:r>
            <a:endParaRPr lang="en-US" sz="1300"/>
          </a:p>
          <a:p>
            <a:pPr marL="0" indent="0" algn="l">
              <a:lnSpc>
                <a:spcPct val="133000"/>
              </a:lnSpc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 沉镍磷含量稳定在 10~12%（中高磷）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 钯活化均匀、稳定，避免局部薄弱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13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4. 定期SEM切片抽检镍层形貌，发现异常立即停线</a:t>
            </a:r>
            <a:endParaRPr lang="en-US" sz="1300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477000" y="5016500"/>
            <a:ext cx="5207000" cy="12700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705600" y="5143500"/>
            <a:ext cx="48006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识别方法：</a:t>
            </a:r>
            <a:r>
              <a:rPr lang="en-US" sz="1300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外观金面仍光亮，必须靠 SEM 切片看镍层；或做</a:t>
            </a:r>
            <a:r>
              <a:rPr lang="en-US" sz="13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焊接拉力/推球测试</a:t>
            </a:r>
            <a:r>
              <a:rPr lang="en-US" sz="1300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，脆断即黑盘嫌疑。</a:t>
            </a:r>
            <a:endParaRPr lang="en-US" sz="1300"/>
          </a:p>
        </p:txBody>
      </p:sp>
      <p:pic>
        <p:nvPicPr>
          <p:cNvPr id="14" name="Picture 5" descr="clean_Scientific_cross_section_diagr_2026-09-15T14-24-3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895" y="1414780"/>
            <a:ext cx="4611370" cy="2974975"/>
          </a:xfrm>
          <a:prstGeom prst="rect">
            <a:avLst/>
          </a:prstGeom>
        </p:spPr>
      </p:pic>
      <p:sp>
        <p:nvSpPr>
          <p:cNvPr id="15" name="TextBox 6"/>
          <p:cNvSpPr txBox="1"/>
          <p:nvPr/>
        </p:nvSpPr>
        <p:spPr>
          <a:xfrm>
            <a:off x="510540" y="4408805"/>
            <a:ext cx="5669280" cy="153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00" b="0">
                <a:solidFill>
                  <a:srgbClr val="8A95A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黑盘失效剖面 — 镍层被过度腐蚀贯入</a:t>
            </a:r>
            <a:endParaRPr sz="1000" b="0">
              <a:solidFill>
                <a:srgbClr val="8A95A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FPC 薄基材专属管控：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73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460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孔口与盲孔镍层均匀性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8796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微孔/盲孔内药液交换慢，易镍薄；靠摇摆喷淋与药液循环改善。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6670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防焊侧渗金（"金牙边"）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0861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金液沿防焊/铜界面微缝隙渗入，形成黑色或金色细线，需管控显影后边缘质量与浸金时间。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873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finger端弯折区金层开裂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42926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金层虽薄，弯折区镍层若有微裂纹会扩展；控制镍应力与弯折半径。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50800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④ RTR 张力与药水带出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62000" y="54991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走料速度快，槽间药水夹带易污染下一槽；加强挤液/风刀，稳定张力。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50000" y="1460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⑤ 薄基材耐温与翘曲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0" y="18796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沉镍温度 85℃ 偏高，薄PI易翘；控制槽液温度与烘干梯度，避免骤热。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350000" y="2667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⑥ 水洗残留与水渍印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350000" y="30861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薄FPC毛细持水，末级DI水洗+高温风刀干燥；残留盐分易生白斑。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常见不良模式与改善对策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09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635000" y="1333500"/>
          <a:ext cx="10922000" cy="5207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/>
                <a:gridCol w="4191000"/>
                <a:gridCol w="4826000"/>
              </a:tblGrid>
              <a:tr h="4826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不良现象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核心成因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改善对策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漏镀/局部无镍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铜面除油不净、氧化、钯活化不足或污染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加强前处理除油微蚀；校验钯浓度/时间；检查水洗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镍厚不均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槽液负荷不均、搅拌差、走速不稳、钯核不均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补加Ni与稳定剂；加强过滤循环；稳定RTR走速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金厚不足/发白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浸金时间短、金浓度低、pH偏移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分析金浓度；微调时间；校正pH（勿盲目延长时间）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黑盘（专题见P12）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浸金过久、磷含量低、钯活化不均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缩短浸金时间；提升磷含量至10~12%；SEM监控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侧渗金/金牙边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防焊与铜界面结合差，金液沿缝渗入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优化LPI显影与固化；缩短浸金时间；检查防焊附着力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白斑/水渍印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末段水洗不净、烘干不彻底、水质差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提升DI水电导率；加强风刀；提高烘干温度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69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金面发红/氧化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出槽后久置、水洗残留、封孔不良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缩短周转；加强封孔；控制车间湿度</a:t>
                      </a:r>
                      <a:r>
                        <a:rPr lang="zh-CN" alt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，</a:t>
                      </a:r>
                      <a:r>
                        <a:rPr lang="zh-CN" alt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烘烤</a:t>
                      </a:r>
                      <a:endParaRPr lang="zh-CN" altLang="en-US" sz="1100" b="0" i="0" u="none" strike="noStrike">
                        <a:solidFill>
                          <a:srgbClr val="334155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DC503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焊接虚焊/脆裂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黑盘、金过厚、镍氧化、可焊性差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切片查黑盘；控制金厚0.1μm内；新鲜药液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57200"/>
            <a:ext cx="10668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3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品质检验标准 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57290">
            <a:off x="762053" y="1009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2563EB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核心检验项目与标准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762000" y="1752600"/>
          <a:ext cx="5207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/>
                <a:gridCol w="2286000"/>
                <a:gridCol w="1016000"/>
              </a:tblGrid>
              <a:tr h="4445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项目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标准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工具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34B">
                        <a:alpha val="100000"/>
                      </a:srgbClr>
                    </a:solidFill>
                  </a:tcPr>
                </a:tc>
              </a:tr>
              <a:tr h="419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镍厚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3.0~6.0 μm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X-Ray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19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金厚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0.05~0.1 μm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X-Ray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19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磷含量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10~12 wt%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EDS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19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可焊性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235℃浸锡2s润湿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润湿天平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191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黑盘监控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无发黑多孔层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334155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SEM切片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762000" y="45085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90600" y="4660900"/>
            <a:ext cx="48006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000"/>
              </a:lnSpc>
              <a:defRPr/>
            </a:pPr>
            <a:r>
              <a:rPr lang="en-US" sz="12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三级管控：</a:t>
            </a:r>
            <a:r>
              <a:rPr lang="en-US" sz="1200" b="0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首件确认镍/金厚与外观 → 每2小时巡检外观与槽液浓度 → 批次末件复核并留存SEM切片样。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019925" y="1333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核心总结</a:t>
            </a:r>
            <a:endParaRPr lang="en-US" sz="1600" b="1" i="0" u="none" strike="noStrike">
              <a:solidFill>
                <a:srgbClr val="2563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019925" y="1323975"/>
            <a:ext cx="5080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8000"/>
              </a:lnSpc>
              <a:defRPr/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1. ENIG = 化学自催化Ni-P + 置换Au，非电镀。</a:t>
            </a:r>
            <a:endParaRPr lang="en-US" sz="1200"/>
          </a:p>
          <a:p>
            <a:pPr marL="0" indent="0" algn="l">
              <a:lnSpc>
                <a:spcPct val="138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2. 镍管强度、金管界面，两层分工明确。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8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3. 钯活化是点火，pH与磷含量决定黑盘倾向。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8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4. 浸金宁短勿长，时间过长是黑盘温床。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38000"/>
              </a:lnSpc>
            </a:pPr>
            <a:r>
              <a:rPr lang="en-US" b="0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5. FPC额外管控侧渗金、弯折开裂、药水夹带。</a:t>
            </a:r>
            <a:endParaRPr lang="en-US" b="0" i="0" u="none" strike="noStrike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4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5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6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7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8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9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0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1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2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3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4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5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6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7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8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19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0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1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2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3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4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5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6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7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8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29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0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1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2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3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4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5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6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7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8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39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40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41.xml><?xml version="1.0" encoding="utf-8"?>
<p:tagLst xmlns:p="http://schemas.openxmlformats.org/presentationml/2006/main">
  <p:tag name="KSO_WM_DIAGRAM_VIRTUALLY_FRAME" val="{&quot;height&quot;:108,&quot;left&quot;:43.2,&quot;top&quot;:396,&quot;width&quot;:873.6478740157479}"/>
</p:tagLst>
</file>

<file path=ppt/tags/tag42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3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4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5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6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7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8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49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50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51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52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53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54.xml><?xml version="1.0" encoding="utf-8"?>
<p:tagLst xmlns:p="http://schemas.openxmlformats.org/presentationml/2006/main">
  <p:tag name="KSO_WM_DIAGRAM_VIRTUALLY_FRAME" val="{&quot;height&quot;:228,&quot;left&quot;:470,&quot;top&quot;:115,&quot;width&quot;:430}"/>
</p:tagLst>
</file>

<file path=ppt/tags/tag55.xml><?xml version="1.0" encoding="utf-8"?>
<p:tagLst xmlns:p="http://schemas.openxmlformats.org/presentationml/2006/main">
  <p:tag name="KSO_WM_DIAGRAM_VIRTUALLY_FRAME" val="{&quot;height&quot;:228,&quot;left&quot;:470,&quot;top&quot;:115,&quot;width&quot;:430}"/>
</p:tagLst>
</file>

<file path=ppt/tags/tag56.xml><?xml version="1.0" encoding="utf-8"?>
<p:tagLst xmlns:p="http://schemas.openxmlformats.org/presentationml/2006/main">
  <p:tag name="KSO_WM_DIAGRAM_VIRTUALLY_FRAME" val="{&quot;height&quot;:228,&quot;left&quot;:470,&quot;top&quot;:115,&quot;width&quot;:430}"/>
</p:tagLst>
</file>

<file path=ppt/tags/tag57.xml><?xml version="1.0" encoding="utf-8"?>
<p:tagLst xmlns:p="http://schemas.openxmlformats.org/presentationml/2006/main">
  <p:tag name="KSO_WM_DIAGRAM_VIRTUALLY_FRAME" val="{&quot;height&quot;:228,&quot;left&quot;:470,&quot;top&quot;:115,&quot;width&quot;:430}"/>
</p:tagLst>
</file>

<file path=ppt/tags/tag58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59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0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1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2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3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4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5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6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7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8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ags/tag69.xml><?xml version="1.0" encoding="utf-8"?>
<p:tagLst xmlns:p="http://schemas.openxmlformats.org/presentationml/2006/main">
  <p:tag name="KSO_WM_DIAGRAM_VIRTUALLY_FRAME" val="{&quot;height&quot;:340,&quot;left&quot;:60,&quot;top&quot;:120,&quot;width&quot;:84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4379</Words>
  <Application>WPS 演示</Application>
  <PresentationFormat/>
  <Paragraphs>505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Arial</vt:lpstr>
      <vt:lpstr>微软雅黑</vt:lpstr>
      <vt:lpstr>Noto Sans SC</vt:lpstr>
      <vt:lpstr>Consolas</vt:lpstr>
      <vt:lpstr>Cambria Math</vt:lpstr>
      <vt:lpstr>MS Mincho</vt:lpstr>
      <vt:lpstr>Arial Unicode MS</vt:lpstr>
      <vt:lpstr>AMGDT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金威</cp:lastModifiedBy>
  <cp:revision>3</cp:revision>
  <dcterms:created xsi:type="dcterms:W3CDTF">2026-09-17T13:47:00Z</dcterms:created>
  <dcterms:modified xsi:type="dcterms:W3CDTF">2026-09-20T13:23:48Z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017F7986F5D442CC9372523645AA1652_13</vt:lpwstr>
  </property>
</Properties>
</file>