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7.svg" ContentType="image/svg+xml"/>
  <Override PartName="/ppt/media/image39.svg" ContentType="image/svg+xml"/>
  <Override PartName="/ppt/media/image4.svg" ContentType="image/svg+xml"/>
  <Override PartName="/ppt/media/image41.svg" ContentType="image/svg+xml"/>
  <Override PartName="/ppt/media/image43.svg" ContentType="image/svg+xml"/>
  <Override PartName="/ppt/media/image45.svg" ContentType="image/svg+xml"/>
  <Override PartName="/ppt/media/image48.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svg" ContentType="image/svg+xml"/>
  <Override PartName="/ppt/media/image61.svg" ContentType="image/svg+xml"/>
  <Override PartName="/ppt/media/image63.svg" ContentType="image/svg+xml"/>
  <Override PartName="/ppt/media/image65.svg" ContentType="image/svg+xml"/>
  <Override PartName="/ppt/media/image67.svg" ContentType="image/svg+xml"/>
  <Override PartName="/ppt/media/image69.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6"/>
  </p:notesMasterIdLst>
  <p:sldIdLst>
    <p:sldId id="272" r:id="rId4"/>
    <p:sldId id="257" r:id="rId5"/>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38" userDrawn="1">
          <p15:clr>
            <a:srgbClr val="747775"/>
          </p15:clr>
        </p15:guide>
        <p15:guide id="2" pos="2891"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38"/>
        <p:guide pos="2891"/>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notesMaster" Target="notesMasters/notesMaster1.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各位好，欢迎来到第六站：LPI防焊工艺。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今天我们将深入探讨防焊制程的核心内容。我们的课程将分为十个部分，从基础的制程定位、油墨原理，到具体的前处理、涂布、曝光、显影等关键工序，再到工艺对比、薄基材管控、参数清单、不良分析以及最终的品质标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大家看到的右侧图片是现代化的RTR卷对卷防焊产线，它代表了高效、连续的生产模式，也是我们今天讨论的硬件基础。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各位好，这一页我们来明确一下防焊工序在整个FPC制造流程中的定位以及它的核心价值。</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首先看左侧，防焊工序位于FPC制造的中段，承接前工序的线路成型，为后工序的表面处理和外形加工提供基础。它是连接内层与外层的关键桥梁。</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中间部分展示了它的四大核心价值：它不仅提供电气绝缘，防止短路，还能精准定义焊盘，防止焊接不良；同时起到物理保护作用，抵御外界环境侵蚀；最后，它还承载着外观标识的功能。</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右侧是我们采用的RTR（卷对卷）全工艺流程，从表面粗化到最终的AOI检测，每一步都环环相扣，确保了防焊层的质量与可靠性。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这一页我们深入探讨LPI防焊油墨的组成及其感光原理。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首先看左侧，油墨主要由五大核心成分构成：主体树脂是骨架，提供附着力；感光单体决定固化速度；光引发剂是反应的开关；颜料赋予颜色和遮盖力；助剂则保障工艺性能。</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对于FPC柔性线路板，油墨必须具备高柔韧性以适应弯折，同时要兼顾低收缩率和对PI基材的强附着力。</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右侧展示了负型感光油墨的固化机理：在紫外线照射下，曝光区域发生交联反应，形成不溶于碱液的网状结构，而未曝光区域则保持可溶性，被显影液冲走，从而形成我们需要的防焊图形。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各位好，这一页我们来深入了解FPC制造中的第一道关键工序：前处理与涂布。</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左侧的前处理环节，这是基础中的基础。我们通过化学微蚀和机械磨刷，在铜箔表面制造出微观的粗糙结构，这一步至关重要，它直接决定了后续油墨能否牢固附着，避免掉漆。大家要特别注意管控微蚀量，必须控制在0.5到1.5微米之间，并且烘干要彻底，否则容易产生针孔。</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右侧是涂布工艺的核心目标，简单说就是“均匀覆盖”。油墨要涂得平整、厚度一致，没有气泡和流平问题，这是保证后续曝光显影质量的前提。</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看下方，我们总结了四种主流的涂布方式：丝网印刷是最传统成熟的；喷涂适合卷对卷的量产；帘涂能做到非常高的平整度；而喷墨打印则代表了未来的数字化趋势，灵活性极高。选择哪种方式，取决于我们的产能需求和产品精度要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各位好，这一页我们重点介绍第一种涂布方式：丝网印刷。</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首先看左侧的工艺原理，它的核心在于“转移”，通过刮刀的压力，让油墨透过网版的镂空图案，精准地印在FPC表面。这种工艺分为卷对卷的轮转丝印和片料的平网丝印。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它的优势非常明显：设备成本低，工艺非常成熟，而且换型灵活，非常适合多品种小批量的生产。但它也有局限性，比如对薄基材可能会产生物理形变，边缘容易积油，且精度和效率在某些场景下不如其他工艺。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在管控上，我们要重点关注网目数，这直接影响涂层的精度；刮刀的角度和压力要均匀；同时油墨的温度和粘度是关键控制点。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的图片展示了丝网印刷的结构，大家可以看到刮刀、网版和基材的相对位置。下方的四个模块分别对应了这一过程中的关键要素：刮刀提供动力，网版控制图案，油墨形成功能层，而FPC基材则是最终的承载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各位好，这一页我们重点介绍FPC制造中非常主流的一种涂布方式——喷涂，特别是RTR（卷对卷）量产模式下的应用。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大家看左侧，喷涂工艺的核心原理是利用高压无气喷枪将油墨雾化成微小的液滴，均匀地喷射在连续运行的卷料表面。这种工艺最大的特点是可以实现上下双面同步喷涂，一次成型，效率极高。</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它的优势非常明显：首先是生产效率高，适合大规模量产；其次是无接触涂布，不会对薄基材产生物理应力，避免变形；同时，涂层的厚度均匀性好，对线路的台阶覆盖能力也很强。当然，它也有一些需要注意的地方，比如油墨利用率相对较低，大约在60%到70%之间，且废气处理成本较高，设备投入也比较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在管控方面，我们需要特别注意全线的张力控制，确保走速稳定，防止涂层厚薄不均。同时，上下喷枪的参数必须精准匹配，以保证双面涂层的一致性。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右侧的图片展示了典型的RTR双面喷涂设备，可以看到上下对称的喷枪组和卷料的传送结构。这种工艺特别适合大批量、标准化的卷料FPC生产，尤其是对于薄型基材和高精度线路产品，是目前量产的首选工艺。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各位好，这一页我们来对比两种重要的涂覆工艺：帘涂和喷墨打印。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左边是帘涂工艺，它的核心优势在于“均匀”。通过形成连续的液帘，让基材穿过，从而获得非常平整、无网纹的涂层，这对于高端精密的FPC和高频高速板来说至关重要。但它对环境和材料的要求极高，且换型相对麻烦。</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边是喷墨打印工艺，它的关键词是“灵活”。作为一种数字制造技术，它不需要开网版，数据驱动即可打印，非常适合样品打样和小批量生产，能极大缩短研发周期。不过，它的量产速度和涂层厚度目前还不如传统工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这两种工艺各有千秋，分别满足了不同生产阶段和精度的需求。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各位好，这一页我们进入工序二：预烤与曝光对位工艺。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预烤干燥环节，这是为了去除油墨中的大部分溶剂，让油墨从液态变为不粘手的半固态，这一步非常关键，既要防止后续曝光时粘黏菲林，又要保证油墨的感光活性不被破坏。我们严格管控温度在70到90摄氏度，时间根据油墨厚度调整。如果预烤过度，会导致感光活性下降，显影不干净；预烤不足则容易粘菲林，导致对位偏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接下来是曝光对位工艺，这是线路制作的核心步骤。通过UV光照射，使油墨发生聚合交联固化，从而定义出我们需要的焊盘窗口。在对位上，我们采用高精度的套PIN定位，并配合CCD视觉补偿，来修正因预烤收缩产生的微小偏差。</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大家看下方的设备图，这是我们的RTR连续式曝光机。它具备双工位交替收放卷功能，实现了不停机连续生产，大大提升了效率。设备上的UV灯组提供稳定的光源，精密的菲林框保证了图形转移的精度，而精准的定位PIN和稳定的卷料传送系统则是确保产品质量的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这一页我们重点讲解PCB制造中的显影与后固化工艺。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显影成型，这是将未曝光的油墨去除，露出焊盘的关键步骤。我们使用弱碱性的碳酸钠溶液进行喷淋，通过水平喷淋系统和上下交错的喷嘴，确保药液均匀覆盖。这里的关键参数是浓度、温度和压力，控制不当会导致显影不足或过显影，直接影响后续的焊接质量。</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随后是后固化与UV终固化。热固化在140到160度下进行，使树脂完全交联，增强附着力和耐化学性。UV固化则针对表面，增加硬度和耐刮擦性。特别要注意的是，对于柔性电路板（FPC），必须采用梯度降温，防止基材变形。</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下方的图片展示了显影机内部的喷淋结构，大家可以看到精密的喷嘴排列和卷料传送系统，这是保证显影质量的硬件基础。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各位好，这一页我们来详细对比一下几种关键的涂布工艺以及两种主流的防焊保护方式。</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首先看上方的四大涂布工艺对比：</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丝网印刷是最传统的工艺，成本低但精度有限；喷涂工艺，特别是RTR卷对卷喷涂，效率极高，适合大面积的薄膜涂布；帘涂工艺能提供极佳的厚度均匀性，常用于高端光学膜；而喷墨打印则是数字化的代表，换型成本极低，非常适合小批量定制。</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再看下方的LPI与CVL对比：</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LPI液态感光防焊，优势在于极高的精度和对表面平整度的填充能力，非常适合高密度、细间距的线路板；而CVL覆盖膜则胜在耐弯折性能优异，工艺相对简单，更适合对弯折要求极高的柔性板或常规的线路保护。</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选择哪种工艺，取决于我们对精度、效率以及成本的综合考量。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各位好，这一页我们重点讨论FPC薄基材的专属管控要点。薄基材由于其物理特性，在生产过程中极易出现翘曲、对位不准等问题。</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翘曲控制，核心在于双面涂布的对称性和热应力的消除。其次是对位精度，这需要我们做好预烤收缩的补偿。在耐弯折性方面，材料选择和固化程度至关重要。线路台阶覆盖方面，喷涂工艺往往优于丝印。最后，全线的张力闭环管控是防止拉伸变形的关键。</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总结来说，想要保证薄基材的量产良率，必须做好双面一致性、张力稳定和热应力管理这三点。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各位好，这一页我们重点关注关键工艺参数的管控清单，这直接关系到产品的良率和性能。</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首先是前处理与涂布环节，微蚀量控制在0.5到1.5微米之间，这是保证涂层附着力的基础。涂布环节无论是丝印还是喷涂，都有严格的参数要求，直接影响涂层的均匀性和厚度。</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其次是预烤、曝光和显影，这是形成精细电路图形的关键步骤。预烤去除溶剂，曝光能量决定交联程度，显影液浓度和温度则确保了图形的清晰度和精度。</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最后是固化环节，后固化和UV固化共同作用，赋予涂层最终的物理和化学性能，包括附着力、耐化性和耐刮擦性。严格执行这些参数标准，是生产高质量PCB的前提。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这一页我们重点关注生产过程中常见的六种不良模式及其改善对策。</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首先是焊盘残胶，这通常是由于曝光能量过高或显影不足导致的，解决办法是调整曝光和显影参数。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防焊针孔主要源于粉尘和气泡，需要加强清洁和脱泡处理。</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对位偏移涉及到设备精度和张力控制，需要定期维护设备和优化工艺参数。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橘皮和流挂现象与油墨粘度和喷涂参数密切相关，需要精细调整。</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防焊脱落则是附着力问题，要从表面处理和固化工艺入手。</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最后是基材翘曲，这涉及到厚度控制和热应力管理。掌握这些对策，能有效提升产品良率。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各位好，这一页我们重点讲解品质管控的标准与检验方法。</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首先，我们建立了三级管控节点的闭环体系：</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第一步是首件确认，这是生产启动的关键，特别是在换料、换油墨或停机重启后，必须确认开窗、厚度和外观全项合格才能量产。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第二步是过程巡检，我们要求每2小时进行一次抽检，重点关注厚度、对位精度和附着力，确保生产过程的稳定性。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第三步是末件复核，在批次结束后进行，不仅要复核品质，还要留存记录，形成完整的追溯。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具体的检验项目上，我们有明确的量化标准：防焊厚度需控制在15-35微米之间；开窗对位精度要求极高，偏差不能超过0.05毫米；附着力必须达到百格测试0级；外观上杜绝针孔、气泡等缺陷。这些标准的严格执行，是我们产品质量的根本保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24" y="6356350"/>
            <a:ext cx="2133711" cy="365125"/>
          </a:xfrm>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a:xfrm>
            <a:off x="3124363" y="6356350"/>
            <a:ext cx="2895751" cy="365125"/>
          </a:xfrm>
        </p:spPr>
        <p:txBody>
          <a:bodyPr/>
          <a:lstStyle/>
          <a:p>
            <a:endParaRPr lang="en-US"/>
          </a:p>
        </p:txBody>
      </p:sp>
      <p:sp>
        <p:nvSpPr>
          <p:cNvPr id="4" name="Slide Number Placeholder 3"/>
          <p:cNvSpPr>
            <a:spLocks noGrp="1"/>
          </p:cNvSpPr>
          <p:nvPr>
            <p:ph type="sldNum" sz="quarter" idx="12"/>
          </p:nvPr>
        </p:nvSpPr>
        <p:spPr>
          <a:xfrm>
            <a:off x="6553541" y="6356350"/>
            <a:ext cx="2133711" cy="365125"/>
          </a:xfrm>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62"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svg"/><Relationship Id="rId7"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2" Type="http://schemas.openxmlformats.org/officeDocument/2006/relationships/notesSlide" Target="../notesSlides/notesSlide2.xml"/><Relationship Id="rId11" Type="http://schemas.openxmlformats.org/officeDocument/2006/relationships/slideLayout" Target="../slideLayouts/slideLayout12.xml"/><Relationship Id="rId10" Type="http://schemas.openxmlformats.org/officeDocument/2006/relationships/image" Target="../media/image12.sv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13.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21.svg"/><Relationship Id="rId7" Type="http://schemas.openxmlformats.org/officeDocument/2006/relationships/image" Target="../media/image20.png"/><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 Id="rId3" Type="http://schemas.openxmlformats.org/officeDocument/2006/relationships/image" Target="../media/image16.png"/><Relationship Id="rId2" Type="http://schemas.openxmlformats.org/officeDocument/2006/relationships/image" Target="../media/image15.svg"/><Relationship Id="rId10" Type="http://schemas.openxmlformats.org/officeDocument/2006/relationships/notesSlide" Target="../notesSlides/notesSlide4.xml"/><Relationship Id="rId1" Type="http://schemas.openxmlformats.org/officeDocument/2006/relationships/image" Target="../media/image14.png"/></Relationships>
</file>

<file path=ppt/slides/_rels/slide6.xml.rels><?xml version="1.0" encoding="UTF-8" standalone="yes"?>
<Relationships xmlns="http://schemas.openxmlformats.org/package/2006/relationships"><Relationship Id="rId9" Type="http://schemas.openxmlformats.org/officeDocument/2006/relationships/image" Target="../media/image30.svg"/><Relationship Id="rId8" Type="http://schemas.openxmlformats.org/officeDocument/2006/relationships/image" Target="../media/image29.png"/><Relationship Id="rId7" Type="http://schemas.openxmlformats.org/officeDocument/2006/relationships/image" Target="../media/image28.svg"/><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svg"/><Relationship Id="rId3" Type="http://schemas.openxmlformats.org/officeDocument/2006/relationships/image" Target="../media/image24.png"/><Relationship Id="rId2" Type="http://schemas.openxmlformats.org/officeDocument/2006/relationships/image" Target="../media/image23.svg"/><Relationship Id="rId15" Type="http://schemas.openxmlformats.org/officeDocument/2006/relationships/notesSlide" Target="../notesSlides/notesSlide5.xml"/><Relationship Id="rId14" Type="http://schemas.openxmlformats.org/officeDocument/2006/relationships/slideLayout" Target="../slideLayouts/slideLayout12.xml"/><Relationship Id="rId13" Type="http://schemas.openxmlformats.org/officeDocument/2006/relationships/image" Target="../media/image34.svg"/><Relationship Id="rId12" Type="http://schemas.openxmlformats.org/officeDocument/2006/relationships/image" Target="../media/image33.png"/><Relationship Id="rId11" Type="http://schemas.openxmlformats.org/officeDocument/2006/relationships/image" Target="../media/image32.svg"/><Relationship Id="rId10" Type="http://schemas.openxmlformats.org/officeDocument/2006/relationships/image" Target="../media/image31.png"/><Relationship Id="rId1" Type="http://schemas.openxmlformats.org/officeDocument/2006/relationships/image" Target="../media/image22.pn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2.xml"/><Relationship Id="rId7" Type="http://schemas.openxmlformats.org/officeDocument/2006/relationships/image" Target="../media/image41.svg"/><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image" Target="../media/image35.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49.jpeg"/><Relationship Id="rId7" Type="http://schemas.openxmlformats.org/officeDocument/2006/relationships/image" Target="../media/image48.svg"/><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43.svg"/><Relationship Id="rId10" Type="http://schemas.openxmlformats.org/officeDocument/2006/relationships/notesSlide" Target="../notesSlides/notesSlide7.xml"/><Relationship Id="rId1" Type="http://schemas.openxmlformats.org/officeDocument/2006/relationships/image" Target="../media/image42.png"/></Relationships>
</file>

<file path=ppt/slides/_rels/slide9.xml.rels><?xml version="1.0" encoding="UTF-8" standalone="yes"?>
<Relationships xmlns="http://schemas.openxmlformats.org/package/2006/relationships"><Relationship Id="rId9" Type="http://schemas.openxmlformats.org/officeDocument/2006/relationships/image" Target="../media/image58.svg"/><Relationship Id="rId8" Type="http://schemas.openxmlformats.org/officeDocument/2006/relationships/image" Target="../media/image57.png"/><Relationship Id="rId7" Type="http://schemas.openxmlformats.org/officeDocument/2006/relationships/image" Target="../media/image56.svg"/><Relationship Id="rId6" Type="http://schemas.openxmlformats.org/officeDocument/2006/relationships/image" Target="../media/image55.png"/><Relationship Id="rId5" Type="http://schemas.openxmlformats.org/officeDocument/2006/relationships/image" Target="../media/image54.svg"/><Relationship Id="rId4" Type="http://schemas.openxmlformats.org/officeDocument/2006/relationships/image" Target="../media/image53.png"/><Relationship Id="rId3" Type="http://schemas.openxmlformats.org/officeDocument/2006/relationships/image" Target="../media/image52.svg"/><Relationship Id="rId2" Type="http://schemas.openxmlformats.org/officeDocument/2006/relationships/image" Target="../media/image51.png"/><Relationship Id="rId11" Type="http://schemas.openxmlformats.org/officeDocument/2006/relationships/notesSlide" Target="../notesSlides/notesSlide8.xml"/><Relationship Id="rId10" Type="http://schemas.openxmlformats.org/officeDocument/2006/relationships/slideLayout" Target="../slideLayouts/slideLayout12.xml"/><Relationship Id="rId1" Type="http://schemas.openxmlformats.org/officeDocument/2006/relationships/image" Target="../media/image50.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2.xml"/><Relationship Id="rId7" Type="http://schemas.openxmlformats.org/officeDocument/2006/relationships/image" Target="../media/image63.svg"/><Relationship Id="rId6" Type="http://schemas.openxmlformats.org/officeDocument/2006/relationships/image" Target="../media/image62.png"/><Relationship Id="rId5" Type="http://schemas.openxmlformats.org/officeDocument/2006/relationships/image" Target="../media/image58.svg"/><Relationship Id="rId4" Type="http://schemas.openxmlformats.org/officeDocument/2006/relationships/image" Target="../media/image57.png"/><Relationship Id="rId3" Type="http://schemas.openxmlformats.org/officeDocument/2006/relationships/image" Target="../media/image61.svg"/><Relationship Id="rId2" Type="http://schemas.openxmlformats.org/officeDocument/2006/relationships/image" Target="../media/image60.png"/><Relationship Id="rId1" Type="http://schemas.openxmlformats.org/officeDocument/2006/relationships/image" Target="../media/image59.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2.xml"/><Relationship Id="rId6" Type="http://schemas.openxmlformats.org/officeDocument/2006/relationships/image" Target="../media/image69.svg"/><Relationship Id="rId5" Type="http://schemas.openxmlformats.org/officeDocument/2006/relationships/image" Target="../media/image68.png"/><Relationship Id="rId4" Type="http://schemas.openxmlformats.org/officeDocument/2006/relationships/image" Target="../media/image67.svg"/><Relationship Id="rId3" Type="http://schemas.openxmlformats.org/officeDocument/2006/relationships/image" Target="../media/image66.png"/><Relationship Id="rId2" Type="http://schemas.openxmlformats.org/officeDocument/2006/relationships/image" Target="../media/image65.svg"/><Relationship Id="rId1"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318" y="0"/>
            <a:ext cx="12191695" cy="6858000"/>
          </a:xfrm>
          <a:prstGeom prst="rect">
            <a:avLst/>
          </a:prstGeom>
          <a:solidFill>
            <a:srgbClr val="0E213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3" name="Rectangle 2"/>
          <p:cNvSpPr/>
          <p:nvPr/>
        </p:nvSpPr>
        <p:spPr>
          <a:xfrm>
            <a:off x="318" y="0"/>
            <a:ext cx="12191695" cy="6858000"/>
          </a:xfrm>
          <a:prstGeom prst="rect">
            <a:avLst/>
          </a:prstGeom>
          <a:gradFill rotWithShape="1">
            <a:gsLst>
              <a:gs pos="0">
                <a:srgbClr val="0E2137"/>
              </a:gs>
              <a:gs pos="100000">
                <a:srgbClr val="22456E"/>
              </a:gs>
            </a:gsLst>
            <a:lin ang="1890000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4" name="Oval 3"/>
          <p:cNvSpPr/>
          <p:nvPr/>
        </p:nvSpPr>
        <p:spPr>
          <a:xfrm>
            <a:off x="10607358" y="18288"/>
            <a:ext cx="1280160" cy="1280160"/>
          </a:xfrm>
          <a:prstGeom prst="ellipse">
            <a:avLst/>
          </a:prstGeom>
          <a:solidFill>
            <a:srgbClr val="17314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5" name="Oval 4"/>
          <p:cNvSpPr/>
          <p:nvPr/>
        </p:nvSpPr>
        <p:spPr>
          <a:xfrm>
            <a:off x="110046" y="5650992"/>
            <a:ext cx="1097280" cy="1097280"/>
          </a:xfrm>
          <a:prstGeom prst="ellipse">
            <a:avLst/>
          </a:prstGeom>
          <a:solidFill>
            <a:srgbClr val="17314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6" name="Oval 5"/>
          <p:cNvSpPr/>
          <p:nvPr/>
        </p:nvSpPr>
        <p:spPr>
          <a:xfrm>
            <a:off x="8184198" y="5715000"/>
            <a:ext cx="1097280" cy="1097280"/>
          </a:xfrm>
          <a:prstGeom prst="ellipse">
            <a:avLst/>
          </a:prstGeom>
          <a:solidFill>
            <a:srgbClr val="17314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pic>
        <p:nvPicPr>
          <p:cNvPr id="7" name="Picture 6" descr="cover.png"/>
          <p:cNvPicPr>
            <a:picLocks noChangeAspect="1"/>
          </p:cNvPicPr>
          <p:nvPr/>
        </p:nvPicPr>
        <p:blipFill>
          <a:blip r:embed="rId1"/>
          <a:stretch>
            <a:fillRect/>
          </a:stretch>
        </p:blipFill>
        <p:spPr>
          <a:xfrm>
            <a:off x="6904038" y="0"/>
            <a:ext cx="5287975" cy="6858000"/>
          </a:xfrm>
          <a:prstGeom prst="rect">
            <a:avLst/>
          </a:prstGeom>
        </p:spPr>
      </p:pic>
      <p:sp>
        <p:nvSpPr>
          <p:cNvPr id="8" name="Rectangle 7"/>
          <p:cNvSpPr/>
          <p:nvPr/>
        </p:nvSpPr>
        <p:spPr>
          <a:xfrm>
            <a:off x="6035358" y="0"/>
            <a:ext cx="2011680" cy="6858000"/>
          </a:xfrm>
          <a:prstGeom prst="rect">
            <a:avLst/>
          </a:prstGeom>
          <a:gradFill rotWithShape="1">
            <a:gsLst>
              <a:gs pos="0">
                <a:srgbClr val="0E2137"/>
              </a:gs>
              <a:gs pos="100000">
                <a:srgbClr val="0E2137"/>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9" name="Rectangle 8"/>
          <p:cNvSpPr/>
          <p:nvPr/>
        </p:nvSpPr>
        <p:spPr>
          <a:xfrm>
            <a:off x="6053646" y="0"/>
            <a:ext cx="2103120" cy="6858000"/>
          </a:xfrm>
          <a:prstGeom prst="rect">
            <a:avLst/>
          </a:prstGeom>
          <a:solidFill>
            <a:srgbClr val="0E213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0" name="Rectangle 9"/>
          <p:cNvSpPr/>
          <p:nvPr/>
        </p:nvSpPr>
        <p:spPr>
          <a:xfrm>
            <a:off x="6035358" y="0"/>
            <a:ext cx="164592" cy="6858000"/>
          </a:xfrm>
          <a:prstGeom prst="rect">
            <a:avLst/>
          </a:prstGeom>
          <a:solidFill>
            <a:srgbClr val="0E213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1" name="Rectangle 10"/>
          <p:cNvSpPr/>
          <p:nvPr/>
        </p:nvSpPr>
        <p:spPr>
          <a:xfrm>
            <a:off x="6186234" y="0"/>
            <a:ext cx="164592" cy="6858000"/>
          </a:xfrm>
          <a:prstGeom prst="rect">
            <a:avLst/>
          </a:prstGeom>
          <a:solidFill>
            <a:srgbClr val="0E223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2" name="Rectangle 11"/>
          <p:cNvSpPr/>
          <p:nvPr/>
        </p:nvSpPr>
        <p:spPr>
          <a:xfrm>
            <a:off x="6337110" y="0"/>
            <a:ext cx="164592" cy="6858000"/>
          </a:xfrm>
          <a:prstGeom prst="rect">
            <a:avLst/>
          </a:prstGeom>
          <a:solidFill>
            <a:srgbClr val="0F233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3" name="Rectangle 12"/>
          <p:cNvSpPr/>
          <p:nvPr/>
        </p:nvSpPr>
        <p:spPr>
          <a:xfrm>
            <a:off x="6487986" y="0"/>
            <a:ext cx="164592" cy="6858000"/>
          </a:xfrm>
          <a:prstGeom prst="rect">
            <a:avLst/>
          </a:prstGeom>
          <a:solidFill>
            <a:srgbClr val="10243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4" name="Rectangle 13"/>
          <p:cNvSpPr/>
          <p:nvPr/>
        </p:nvSpPr>
        <p:spPr>
          <a:xfrm>
            <a:off x="6638862" y="0"/>
            <a:ext cx="164592" cy="6858000"/>
          </a:xfrm>
          <a:prstGeom prst="rect">
            <a:avLst/>
          </a:prstGeom>
          <a:solidFill>
            <a:srgbClr val="10253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5" name="Rectangle 14"/>
          <p:cNvSpPr/>
          <p:nvPr/>
        </p:nvSpPr>
        <p:spPr>
          <a:xfrm>
            <a:off x="6789738" y="0"/>
            <a:ext cx="164592" cy="6858000"/>
          </a:xfrm>
          <a:prstGeom prst="rect">
            <a:avLst/>
          </a:prstGeom>
          <a:solidFill>
            <a:srgbClr val="11274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6" name="Rectangle 15"/>
          <p:cNvSpPr/>
          <p:nvPr/>
        </p:nvSpPr>
        <p:spPr>
          <a:xfrm>
            <a:off x="6940614" y="0"/>
            <a:ext cx="164592" cy="6858000"/>
          </a:xfrm>
          <a:prstGeom prst="rect">
            <a:avLst/>
          </a:prstGeom>
          <a:solidFill>
            <a:srgbClr val="12284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7" name="Rectangle 16"/>
          <p:cNvSpPr/>
          <p:nvPr/>
        </p:nvSpPr>
        <p:spPr>
          <a:xfrm>
            <a:off x="7091490" y="0"/>
            <a:ext cx="164592" cy="6858000"/>
          </a:xfrm>
          <a:prstGeom prst="rect">
            <a:avLst/>
          </a:prstGeom>
          <a:solidFill>
            <a:srgbClr val="122943"/>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8" name="Rectangle 17"/>
          <p:cNvSpPr/>
          <p:nvPr/>
        </p:nvSpPr>
        <p:spPr>
          <a:xfrm>
            <a:off x="7242366" y="0"/>
            <a:ext cx="164592" cy="6858000"/>
          </a:xfrm>
          <a:prstGeom prst="rect">
            <a:avLst/>
          </a:prstGeom>
          <a:solidFill>
            <a:srgbClr val="132A4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9" name="Rectangle 18"/>
          <p:cNvSpPr/>
          <p:nvPr/>
        </p:nvSpPr>
        <p:spPr>
          <a:xfrm>
            <a:off x="7393241" y="0"/>
            <a:ext cx="164592" cy="6858000"/>
          </a:xfrm>
          <a:prstGeom prst="rect">
            <a:avLst/>
          </a:prstGeom>
          <a:solidFill>
            <a:srgbClr val="14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20" name="Rectangle 19"/>
          <p:cNvSpPr/>
          <p:nvPr/>
        </p:nvSpPr>
        <p:spPr>
          <a:xfrm>
            <a:off x="7544118" y="0"/>
            <a:ext cx="164592" cy="6858000"/>
          </a:xfrm>
          <a:prstGeom prst="rect">
            <a:avLst/>
          </a:prstGeom>
          <a:solidFill>
            <a:srgbClr val="142D49"/>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21" name="Rectangle 20"/>
          <p:cNvSpPr/>
          <p:nvPr/>
        </p:nvSpPr>
        <p:spPr>
          <a:xfrm>
            <a:off x="7694993" y="0"/>
            <a:ext cx="164592" cy="6858000"/>
          </a:xfrm>
          <a:prstGeom prst="rect">
            <a:avLst/>
          </a:prstGeom>
          <a:solidFill>
            <a:srgbClr val="152E4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22" name="Rectangle 21"/>
          <p:cNvSpPr/>
          <p:nvPr/>
        </p:nvSpPr>
        <p:spPr>
          <a:xfrm>
            <a:off x="7845870" y="0"/>
            <a:ext cx="164592" cy="6858000"/>
          </a:xfrm>
          <a:prstGeom prst="rect">
            <a:avLst/>
          </a:prstGeom>
          <a:solidFill>
            <a:srgbClr val="162F4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23" name="Rectangle 22"/>
          <p:cNvSpPr/>
          <p:nvPr/>
        </p:nvSpPr>
        <p:spPr>
          <a:xfrm>
            <a:off x="7996745" y="0"/>
            <a:ext cx="164592" cy="6858000"/>
          </a:xfrm>
          <a:prstGeom prst="rect">
            <a:avLst/>
          </a:prstGeom>
          <a:solidFill>
            <a:srgbClr val="17314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24" name="Rectangle 23"/>
          <p:cNvSpPr/>
          <p:nvPr/>
        </p:nvSpPr>
        <p:spPr>
          <a:xfrm>
            <a:off x="318" y="0"/>
            <a:ext cx="201168" cy="6858000"/>
          </a:xfrm>
          <a:prstGeom prst="rect">
            <a:avLst/>
          </a:prstGeom>
          <a:solidFill>
            <a:srgbClr val="10A8A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25" name="TextBox 24"/>
          <p:cNvSpPr txBox="1"/>
          <p:nvPr/>
        </p:nvSpPr>
        <p:spPr>
          <a:xfrm>
            <a:off x="868998" y="1417320"/>
            <a:ext cx="5120640" cy="260985"/>
          </a:xfrm>
          <a:prstGeom prst="rect">
            <a:avLst/>
          </a:prstGeom>
          <a:noFill/>
        </p:spPr>
        <p:txBody>
          <a:bodyPr wrap="square" lIns="0" tIns="0" rIns="0" bIns="0" anchor="t">
            <a:spAutoFit/>
          </a:bodyPr>
          <a:lstStyle/>
          <a:p>
            <a:pPr algn="l">
              <a:lnSpc>
                <a:spcPct val="100000"/>
              </a:lnSpc>
            </a:pPr>
            <a:r>
              <a:rPr sz="1700" b="1" i="0">
                <a:solidFill>
                  <a:srgbClr val="10A8A0"/>
                </a:solidFill>
                <a:latin typeface="微软雅黑" panose="020B0503020204020204" charset="-122"/>
                <a:ea typeface="微软雅黑" panose="020B0503020204020204" charset="-122"/>
                <a:cs typeface="微软雅黑" panose="020B0503020204020204" charset="-122"/>
              </a:rPr>
              <a:t>FPC 制程工艺 · 第六站</a:t>
            </a:r>
            <a:endParaRPr sz="1700" b="1" i="0">
              <a:solidFill>
                <a:srgbClr val="10A8A0"/>
              </a:solidFill>
              <a:latin typeface="微软雅黑" panose="020B0503020204020204" charset="-122"/>
              <a:ea typeface="微软雅黑" panose="020B0503020204020204" charset="-122"/>
              <a:cs typeface="微软雅黑" panose="020B0503020204020204" charset="-122"/>
            </a:endParaRPr>
          </a:p>
        </p:txBody>
      </p:sp>
      <p:sp>
        <p:nvSpPr>
          <p:cNvPr id="26" name="TextBox 25"/>
          <p:cNvSpPr txBox="1"/>
          <p:nvPr/>
        </p:nvSpPr>
        <p:spPr>
          <a:xfrm>
            <a:off x="868998" y="1901952"/>
            <a:ext cx="5394960" cy="1584960"/>
          </a:xfrm>
          <a:prstGeom prst="rect">
            <a:avLst/>
          </a:prstGeom>
          <a:noFill/>
        </p:spPr>
        <p:txBody>
          <a:bodyPr wrap="square" lIns="0" tIns="0" rIns="0" bIns="0" anchor="t">
            <a:spAutoFit/>
          </a:bodyPr>
          <a:lstStyle/>
          <a:p>
            <a:pPr algn="l">
              <a:lnSpc>
                <a:spcPct val="112000"/>
              </a:lnSpc>
            </a:pPr>
            <a:r>
              <a:rPr sz="4600" b="1" i="0">
                <a:solidFill>
                  <a:srgbClr val="FFFFFF"/>
                </a:solidFill>
                <a:latin typeface="微软雅黑" panose="020B0503020204020204" charset="-122"/>
                <a:ea typeface="微软雅黑" panose="020B0503020204020204" charset="-122"/>
                <a:cs typeface="微软雅黑" panose="020B0503020204020204" charset="-122"/>
              </a:rPr>
              <a:t>LPI 液态感光</a:t>
            </a:r>
            <a:endParaRPr sz="4600" b="1" i="0">
              <a:solidFill>
                <a:srgbClr val="FFFFFF"/>
              </a:solidFill>
              <a:latin typeface="微软雅黑" panose="020B0503020204020204" charset="-122"/>
              <a:ea typeface="微软雅黑" panose="020B0503020204020204" charset="-122"/>
              <a:cs typeface="微软雅黑" panose="020B0503020204020204" charset="-122"/>
            </a:endParaRPr>
          </a:p>
          <a:p>
            <a:pPr algn="l">
              <a:lnSpc>
                <a:spcPct val="112000"/>
              </a:lnSpc>
            </a:pPr>
            <a:r>
              <a:rPr sz="4600" b="1" i="0">
                <a:solidFill>
                  <a:srgbClr val="FFFFFF"/>
                </a:solidFill>
                <a:latin typeface="微软雅黑" panose="020B0503020204020204" charset="-122"/>
                <a:ea typeface="微软雅黑" panose="020B0503020204020204" charset="-122"/>
                <a:cs typeface="微软雅黑" panose="020B0503020204020204" charset="-122"/>
              </a:rPr>
              <a:t>防焊工艺详解</a:t>
            </a:r>
            <a:endParaRPr sz="46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27" name="Rectangle 26"/>
          <p:cNvSpPr/>
          <p:nvPr/>
        </p:nvSpPr>
        <p:spPr>
          <a:xfrm>
            <a:off x="868998" y="3913632"/>
            <a:ext cx="1554480" cy="82296"/>
          </a:xfrm>
          <a:prstGeom prst="rect">
            <a:avLst/>
          </a:prstGeom>
          <a:solidFill>
            <a:srgbClr val="10A8A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28" name="TextBox 27"/>
          <p:cNvSpPr txBox="1"/>
          <p:nvPr/>
        </p:nvSpPr>
        <p:spPr>
          <a:xfrm>
            <a:off x="868998" y="4224528"/>
            <a:ext cx="5120640" cy="622935"/>
          </a:xfrm>
          <a:prstGeom prst="rect">
            <a:avLst/>
          </a:prstGeom>
          <a:noFill/>
        </p:spPr>
        <p:txBody>
          <a:bodyPr wrap="square" lIns="0" tIns="0" rIns="0" bIns="0" anchor="t">
            <a:spAutoFit/>
          </a:bodyPr>
          <a:lstStyle/>
          <a:p>
            <a:pPr algn="l">
              <a:lnSpc>
                <a:spcPct val="135000"/>
              </a:lnSpc>
            </a:pPr>
            <a:r>
              <a:rPr sz="1500" b="0" i="0">
                <a:solidFill>
                  <a:srgbClr val="B9C8D6"/>
                </a:solidFill>
                <a:latin typeface="微软雅黑" panose="020B0503020204020204" charset="-122"/>
                <a:ea typeface="微软雅黑" panose="020B0503020204020204" charset="-122"/>
                <a:cs typeface="微软雅黑" panose="020B0503020204020204" charset="-122"/>
              </a:rPr>
              <a:t>Liquid Photo Imageable Solder Mask</a:t>
            </a:r>
            <a:endParaRPr sz="1500" b="0" i="0">
              <a:solidFill>
                <a:srgbClr val="B9C8D6"/>
              </a:solidFill>
              <a:latin typeface="微软雅黑" panose="020B0503020204020204" charset="-122"/>
              <a:ea typeface="微软雅黑" panose="020B0503020204020204" charset="-122"/>
              <a:cs typeface="微软雅黑" panose="020B0503020204020204" charset="-122"/>
            </a:endParaRPr>
          </a:p>
          <a:p>
            <a:pPr algn="l">
              <a:lnSpc>
                <a:spcPct val="135000"/>
              </a:lnSpc>
            </a:pPr>
            <a:r>
              <a:rPr sz="1500" b="0" i="0">
                <a:solidFill>
                  <a:srgbClr val="B9C8D6"/>
                </a:solidFill>
                <a:latin typeface="微软雅黑" panose="020B0503020204020204" charset="-122"/>
                <a:ea typeface="微软雅黑" panose="020B0503020204020204" charset="-122"/>
                <a:cs typeface="微软雅黑" panose="020B0503020204020204" charset="-122"/>
              </a:rPr>
              <a:t>从材料机理 → 参数窗口 → 标准作业 → 缺陷对策</a:t>
            </a:r>
            <a:endParaRPr sz="1500" b="0" i="0">
              <a:solidFill>
                <a:srgbClr val="B9C8D6"/>
              </a:solidFill>
              <a:latin typeface="微软雅黑" panose="020B0503020204020204" charset="-122"/>
              <a:ea typeface="微软雅黑" panose="020B0503020204020204" charset="-122"/>
              <a:cs typeface="微软雅黑" panose="020B0503020204020204" charset="-122"/>
            </a:endParaRPr>
          </a:p>
        </p:txBody>
      </p:sp>
      <p:sp>
        <p:nvSpPr>
          <p:cNvPr id="29" name="Rectangle 28"/>
          <p:cNvSpPr/>
          <p:nvPr/>
        </p:nvSpPr>
        <p:spPr>
          <a:xfrm>
            <a:off x="868998" y="5440680"/>
            <a:ext cx="4114800" cy="32004"/>
          </a:xfrm>
          <a:prstGeom prst="rect">
            <a:avLst/>
          </a:prstGeom>
          <a:solidFill>
            <a:srgbClr val="2C4B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9FC">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508000" y="508000"/>
            <a:ext cx="635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0F3460"/>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 / CONTENTS</a:t>
            </a:r>
            <a:endParaRPr lang="en-US" sz="1100"/>
          </a:p>
        </p:txBody>
      </p:sp>
      <p:sp>
        <p:nvSpPr>
          <p:cNvPr id="5" name="AutoShape 5"/>
          <p:cNvSpPr/>
          <p:nvPr/>
        </p:nvSpPr>
        <p:spPr>
          <a:xfrm>
            <a:off x="508000" y="1270000"/>
            <a:ext cx="1016000" cy="50800"/>
          </a:xfrm>
          <a:prstGeom prst="roundRect">
            <a:avLst>
              <a:gd name="adj" fmla="val 0"/>
            </a:avLst>
          </a:prstGeom>
          <a:solidFill>
            <a:srgbClr val="F5A623">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508000" y="1905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508000" y="1905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8" name="AutoShape 8"/>
          <p:cNvSpPr/>
          <p:nvPr/>
        </p:nvSpPr>
        <p:spPr>
          <a:xfrm>
            <a:off x="952500" y="1879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本站制程定位与全流程逻辑</a:t>
            </a:r>
            <a:endParaRPr lang="en-US" sz="1100"/>
          </a:p>
        </p:txBody>
      </p:sp>
      <p:sp>
        <p:nvSpPr>
          <p:cNvPr id="9" name="AutoShape 9"/>
          <p:cNvSpPr/>
          <p:nvPr/>
        </p:nvSpPr>
        <p:spPr>
          <a:xfrm>
            <a:off x="508000" y="2794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508000" y="2794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1" name="AutoShape 11"/>
          <p:cNvSpPr/>
          <p:nvPr/>
        </p:nvSpPr>
        <p:spPr>
          <a:xfrm>
            <a:off x="952500" y="2768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防焊油墨组成与感光核心原理</a:t>
            </a:r>
            <a:endParaRPr lang="en-US" sz="1100"/>
          </a:p>
        </p:txBody>
      </p:sp>
      <p:sp>
        <p:nvSpPr>
          <p:cNvPr id="12" name="AutoShape 12"/>
          <p:cNvSpPr/>
          <p:nvPr/>
        </p:nvSpPr>
        <p:spPr>
          <a:xfrm>
            <a:off x="508000" y="3683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508000" y="3683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4" name="AutoShape 14"/>
          <p:cNvSpPr/>
          <p:nvPr/>
        </p:nvSpPr>
        <p:spPr>
          <a:xfrm>
            <a:off x="952500" y="3657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工序一：前处理与涂布工艺（丝印/喷涂/帘涂/喷墨）</a:t>
            </a:r>
            <a:endParaRPr lang="en-US" sz="1100"/>
          </a:p>
        </p:txBody>
      </p:sp>
      <p:sp>
        <p:nvSpPr>
          <p:cNvPr id="15" name="AutoShape 15"/>
          <p:cNvSpPr/>
          <p:nvPr/>
        </p:nvSpPr>
        <p:spPr>
          <a:xfrm>
            <a:off x="508000" y="4572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508000" y="4572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7" name="AutoShape 17"/>
          <p:cNvSpPr/>
          <p:nvPr/>
        </p:nvSpPr>
        <p:spPr>
          <a:xfrm>
            <a:off x="952500" y="4546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工序二：预烤与曝光对位工艺</a:t>
            </a:r>
            <a:endParaRPr lang="en-US" sz="1100"/>
          </a:p>
        </p:txBody>
      </p:sp>
      <p:sp>
        <p:nvSpPr>
          <p:cNvPr id="18" name="AutoShape 18"/>
          <p:cNvSpPr/>
          <p:nvPr/>
        </p:nvSpPr>
        <p:spPr>
          <a:xfrm>
            <a:off x="508000" y="5461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508000" y="5461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20" name="AutoShape 20"/>
          <p:cNvSpPr/>
          <p:nvPr/>
        </p:nvSpPr>
        <p:spPr>
          <a:xfrm>
            <a:off x="952500" y="5435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工序三：显影与后固化工艺</a:t>
            </a:r>
            <a:endParaRPr lang="en-US" sz="1100"/>
          </a:p>
        </p:txBody>
      </p:sp>
      <p:sp>
        <p:nvSpPr>
          <p:cNvPr id="21" name="AutoShape 21"/>
          <p:cNvSpPr/>
          <p:nvPr/>
        </p:nvSpPr>
        <p:spPr>
          <a:xfrm>
            <a:off x="3810000" y="1905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3810000" y="1905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23" name="AutoShape 23"/>
          <p:cNvSpPr/>
          <p:nvPr/>
        </p:nvSpPr>
        <p:spPr>
          <a:xfrm>
            <a:off x="4254500" y="1879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涂布工艺对比 + LPI vs CVL 选型对比</a:t>
            </a:r>
            <a:endParaRPr lang="en-US" sz="1100"/>
          </a:p>
        </p:txBody>
      </p:sp>
      <p:sp>
        <p:nvSpPr>
          <p:cNvPr id="24" name="AutoShape 24"/>
          <p:cNvSpPr/>
          <p:nvPr/>
        </p:nvSpPr>
        <p:spPr>
          <a:xfrm>
            <a:off x="3810000" y="2794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3810000" y="2794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07</a:t>
            </a:r>
            <a:endParaRPr lang="en-US" sz="1100"/>
          </a:p>
        </p:txBody>
      </p:sp>
      <p:sp>
        <p:nvSpPr>
          <p:cNvPr id="26" name="AutoShape 26"/>
          <p:cNvSpPr/>
          <p:nvPr/>
        </p:nvSpPr>
        <p:spPr>
          <a:xfrm>
            <a:off x="4254500" y="2768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FPC 薄基材专属管控要点</a:t>
            </a:r>
            <a:endParaRPr lang="en-US" sz="1100"/>
          </a:p>
        </p:txBody>
      </p:sp>
      <p:sp>
        <p:nvSpPr>
          <p:cNvPr id="27" name="AutoShape 27"/>
          <p:cNvSpPr/>
          <p:nvPr/>
        </p:nvSpPr>
        <p:spPr>
          <a:xfrm>
            <a:off x="3810000" y="3683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3810000" y="3683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08</a:t>
            </a:r>
            <a:endParaRPr lang="en-US" sz="1100"/>
          </a:p>
        </p:txBody>
      </p:sp>
      <p:sp>
        <p:nvSpPr>
          <p:cNvPr id="29" name="AutoShape 29"/>
          <p:cNvSpPr/>
          <p:nvPr/>
        </p:nvSpPr>
        <p:spPr>
          <a:xfrm>
            <a:off x="4254500" y="3657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关键工艺参数管控清单</a:t>
            </a:r>
            <a:endParaRPr lang="en-US" sz="1100"/>
          </a:p>
        </p:txBody>
      </p:sp>
      <p:sp>
        <p:nvSpPr>
          <p:cNvPr id="30" name="AutoShape 30"/>
          <p:cNvSpPr/>
          <p:nvPr/>
        </p:nvSpPr>
        <p:spPr>
          <a:xfrm>
            <a:off x="3810000" y="4572000"/>
            <a:ext cx="330200" cy="330200"/>
          </a:xfrm>
          <a:prstGeom prst="ellipse">
            <a:avLst/>
          </a:prstGeom>
          <a:solidFill>
            <a:srgbClr val="0F346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3810000" y="4572000"/>
            <a:ext cx="330200" cy="330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09</a:t>
            </a:r>
            <a:endParaRPr lang="en-US" sz="1100"/>
          </a:p>
        </p:txBody>
      </p:sp>
      <p:sp>
        <p:nvSpPr>
          <p:cNvPr id="32" name="AutoShape 32"/>
          <p:cNvSpPr/>
          <p:nvPr/>
        </p:nvSpPr>
        <p:spPr>
          <a:xfrm>
            <a:off x="4254500" y="4546600"/>
            <a:ext cx="2794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常见不良模式与改善对策</a:t>
            </a:r>
            <a:endParaRPr lang="en-US" sz="1100"/>
          </a:p>
        </p:txBody>
      </p:sp>
      <p:sp>
        <p:nvSpPr>
          <p:cNvPr id="36" name="AutoShape 36"/>
          <p:cNvSpPr/>
          <p:nvPr/>
        </p:nvSpPr>
        <p:spPr>
          <a:xfrm>
            <a:off x="7620000" y="571500"/>
            <a:ext cx="3810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400" b="1" i="0" u="none" strike="noStrike">
                <a:solidFill>
                  <a:srgbClr val="0F3460"/>
                </a:solidFill>
                <a:latin typeface="Noto Sans SC" panose="020B0200000000000000" charset="-122"/>
                <a:ea typeface="Noto Sans SC" panose="020B0200000000000000" charset="-122"/>
                <a:cs typeface="Noto Sans SC" panose="020B0200000000000000" charset="-122"/>
                <a:sym typeface="Noto Sans SC" panose="020B0200000000000000" charset="-122"/>
              </a:rPr>
              <a:t>第六站 · LPI 防焊</a:t>
            </a:r>
            <a:endParaRPr lang="en-US" sz="1100"/>
          </a:p>
        </p:txBody>
      </p:sp>
      <p:pic>
        <p:nvPicPr>
          <p:cNvPr id="37" name="Picture 37"/>
          <p:cNvPicPr>
            <a:picLocks noChangeAspect="1"/>
          </p:cNvPicPr>
          <p:nvPr/>
        </p:nvPicPr>
        <p:blipFill>
          <a:blip r:embed="rId1"/>
          <a:srcRect t="65" b="65"/>
          <a:stretch>
            <a:fillRect/>
          </a:stretch>
        </p:blipFill>
        <p:spPr>
          <a:xfrm>
            <a:off x="7493000" y="1651000"/>
            <a:ext cx="4318000" cy="2425700"/>
          </a:xfrm>
          <a:prstGeom prst="rect">
            <a:avLst/>
          </a:prstGeom>
          <a:noFill/>
          <a:ln w="25400" cap="flat" cmpd="sng">
            <a:noFill/>
            <a:prstDash val="solid"/>
            <a:round/>
          </a:ln>
          <a:effectLst>
            <a:outerShdw blurRad="152400" dist="50800" dir="2700000" algn="tl">
              <a:srgbClr val="0F3460">
                <a:alpha val="10000"/>
              </a:srgbClr>
            </a:outerShdw>
          </a:effectLst>
        </p:spPr>
      </p:pic>
      <p:sp>
        <p:nvSpPr>
          <p:cNvPr id="38" name="AutoShape 38"/>
          <p:cNvSpPr/>
          <p:nvPr/>
        </p:nvSpPr>
        <p:spPr>
          <a:xfrm>
            <a:off x="7493000" y="4254500"/>
            <a:ext cx="431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9EA7B8"/>
                </a:solidFill>
                <a:latin typeface="Noto Sans SC" panose="020B0200000000000000" charset="-122"/>
                <a:ea typeface="Noto Sans SC" panose="020B0200000000000000" charset="-122"/>
                <a:cs typeface="Noto Sans SC" panose="020B0200000000000000" charset="-122"/>
                <a:sym typeface="Noto Sans SC" panose="020B0200000000000000" charset="-122"/>
              </a:rPr>
              <a:t>RTR 卷对卷防焊产线全景示意</a:t>
            </a:r>
            <a:endParaRPr lang="en-US" sz="1100"/>
          </a:p>
        </p:txBody>
      </p:sp>
      <p:sp>
        <p:nvSpPr>
          <p:cNvPr id="39" name="AutoShape 39"/>
          <p:cNvSpPr/>
          <p:nvPr/>
        </p:nvSpPr>
        <p:spPr>
          <a:xfrm>
            <a:off x="7493000" y="4889500"/>
            <a:ext cx="4318000" cy="1270000"/>
          </a:xfrm>
          <a:prstGeom prst="roundRect">
            <a:avLst>
              <a:gd name="adj" fmla="val 0"/>
            </a:avLst>
          </a:prstGeom>
          <a:solidFill>
            <a:srgbClr val="0F3460">
              <a:alpha val="5000"/>
            </a:srgbClr>
          </a:solidFill>
          <a:ln w="25400" cap="flat" cmpd="sng">
            <a:noFill/>
            <a:prstDash val="solid"/>
            <a:round/>
          </a:ln>
        </p:spPr>
        <p:txBody>
          <a:bodyPr vert="horz" wrap="square" lIns="63500" tIns="63500" rIns="63500" bIns="63500" rtlCol="0" anchor="ctr"/>
          <a:lstStyle/>
          <a:p>
            <a:pPr algn="ctr">
              <a:defRPr/>
            </a:pPr>
          </a:p>
        </p:txBody>
      </p:sp>
      <p:sp>
        <p:nvSpPr>
          <p:cNvPr id="40" name="AutoShape 40"/>
          <p:cNvSpPr/>
          <p:nvPr/>
        </p:nvSpPr>
        <p:spPr>
          <a:xfrm>
            <a:off x="7620000" y="5016500"/>
            <a:ext cx="4064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该产线采用先进的 </a:t>
            </a:r>
            <a:r>
              <a:rPr lang="en-US" sz="1300" b="1"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RTR（卷对卷）</a:t>
            </a: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生产模式，实现了从涂布、曝光到显影的全自动化连续生产。通过高精度的张力控制与在线检测系统，确保了柔性电路板表面涂层的均匀性与精度，大幅提升了生产效率与良品率。</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3" name="AutoShape 3"/>
          <p:cNvSpPr/>
          <p:nvPr/>
        </p:nvSpPr>
        <p:spPr>
          <a:xfrm>
            <a:off x="-635000" y="5080000"/>
            <a:ext cx="2540000" cy="2540000"/>
          </a:xfrm>
          <a:prstGeom prst="ellipse">
            <a:avLst/>
          </a:prstGeom>
          <a:solidFill>
            <a:srgbClr val="10B981">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7620000" cy="711200"/>
          </a:xfrm>
          <a:prstGeom prst="roundRect">
            <a:avLst>
              <a:gd name="adj" fmla="val 0"/>
            </a:avLst>
          </a:prstGeom>
          <a:solidFill>
            <a:srgbClr val="172554">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698500" y="609600"/>
            <a:ext cx="736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 · 本站制程定位与全流程框架</a:t>
            </a:r>
            <a:endParaRPr lang="en-US" sz="1100"/>
          </a:p>
        </p:txBody>
      </p:sp>
      <p:sp>
        <p:nvSpPr>
          <p:cNvPr id="6" name="AutoShape 6"/>
          <p:cNvSpPr/>
          <p:nvPr/>
        </p:nvSpPr>
        <p:spPr>
          <a:xfrm>
            <a:off x="10922000" y="6096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7" name="AutoShape 7"/>
          <p:cNvSpPr/>
          <p:nvPr/>
        </p:nvSpPr>
        <p:spPr>
          <a:xfrm>
            <a:off x="508000" y="1524000"/>
            <a:ext cx="3429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2554"/>
                </a:solidFill>
                <a:latin typeface="Noto Sans SC" panose="020B0200000000000000" charset="-122"/>
                <a:ea typeface="Noto Sans SC" panose="020B0200000000000000" charset="-122"/>
                <a:cs typeface="Noto Sans SC" panose="020B0200000000000000" charset="-122"/>
                <a:sym typeface="Noto Sans SC" panose="020B0200000000000000" charset="-122"/>
              </a:rPr>
              <a:t>01 制程位置定位</a:t>
            </a:r>
            <a:endParaRPr lang="en-US" sz="1100"/>
          </a:p>
        </p:txBody>
      </p:sp>
      <p:sp>
        <p:nvSpPr>
          <p:cNvPr id="8" name="AutoShape 8"/>
          <p:cNvSpPr/>
          <p:nvPr/>
        </p:nvSpPr>
        <p:spPr>
          <a:xfrm>
            <a:off x="508000" y="2095500"/>
            <a:ext cx="3429000" cy="10795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508000" y="2095500"/>
            <a:ext cx="50800" cy="1079500"/>
          </a:xfrm>
          <a:prstGeom prst="roundRect">
            <a:avLst>
              <a:gd name="adj" fmla="val 0"/>
            </a:avLst>
          </a:prstGeom>
          <a:solidFill>
            <a:srgbClr val="9CA3A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60400" y="2159000"/>
            <a:ext cx="317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01 前工序 PRE-PROCESS</a:t>
            </a:r>
            <a:endParaRPr lang="en-US" sz="1100"/>
          </a:p>
          <a:p>
            <a:pPr marL="0" indent="0" algn="l">
              <a:lnSpc>
                <a:spcPct val="100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完成第五站冲孔、CVL假贴与快压固化；基材线路成型与层间绝缘构建完毕，为防焊层提供平整洁净的基础表面。</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95500" y="3238500"/>
            <a:ext cx="254000" cy="254000"/>
          </a:xfrm>
          <a:prstGeom prst="rect">
            <a:avLst/>
          </a:prstGeom>
        </p:spPr>
      </p:pic>
      <p:sp>
        <p:nvSpPr>
          <p:cNvPr id="12" name="AutoShape 12"/>
          <p:cNvSpPr/>
          <p:nvPr/>
        </p:nvSpPr>
        <p:spPr>
          <a:xfrm>
            <a:off x="508000" y="3556000"/>
            <a:ext cx="3429000" cy="1206500"/>
          </a:xfrm>
          <a:prstGeom prst="roundRect">
            <a:avLst>
              <a:gd name="adj" fmla="val 0"/>
            </a:avLst>
          </a:prstGeom>
          <a:solidFill>
            <a:srgbClr val="10B981">
              <a:alpha val="10000"/>
            </a:srgbClr>
          </a:solidFill>
          <a:ln w="25400" cap="flat" cmpd="sng">
            <a:solidFill>
              <a:srgbClr val="10B981">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60400" y="3619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065F46"/>
                </a:solidFill>
                <a:latin typeface="Noto Sans SC" panose="020B0200000000000000" charset="-122"/>
                <a:ea typeface="Noto Sans SC" panose="020B0200000000000000" charset="-122"/>
                <a:cs typeface="Noto Sans SC" panose="020B0200000000000000" charset="-122"/>
                <a:sym typeface="Noto Sans SC" panose="020B0200000000000000" charset="-122"/>
              </a:rPr>
              <a:t>02 本工序（核心）PROCESS</a:t>
            </a:r>
            <a:endParaRPr lang="en-US" sz="1100"/>
          </a:p>
          <a:p>
            <a:pPr marL="0" indent="0" algn="l">
              <a:lnSpc>
                <a:spcPct val="100000"/>
              </a:lnSpc>
            </a:pPr>
            <a:r>
              <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涂覆液态感光防焊油墨(LPI)，经曝光显影精准定义焊盘窗口，形成致密绝缘保护层，是保障FPC电气安全与可靠性的核心防线。</a:t>
            </a:r>
            <a:endParaRPr lang="en-US" sz="12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4" name="Picture 1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095500" y="4826000"/>
            <a:ext cx="254000" cy="254000"/>
          </a:xfrm>
          <a:prstGeom prst="rect">
            <a:avLst/>
          </a:prstGeom>
        </p:spPr>
      </p:pic>
      <p:sp>
        <p:nvSpPr>
          <p:cNvPr id="15" name="AutoShape 15"/>
          <p:cNvSpPr/>
          <p:nvPr/>
        </p:nvSpPr>
        <p:spPr>
          <a:xfrm>
            <a:off x="508000" y="5143500"/>
            <a:ext cx="3429000" cy="10795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508000" y="5143500"/>
            <a:ext cx="50800" cy="1079500"/>
          </a:xfrm>
          <a:prstGeom prst="roundRect">
            <a:avLst>
              <a:gd name="adj" fmla="val 0"/>
            </a:avLst>
          </a:prstGeom>
          <a:solidFill>
            <a:srgbClr val="9CA3A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60400" y="5207000"/>
            <a:ext cx="317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03 后工序 POST-PROCESS</a:t>
            </a:r>
            <a:endParaRPr lang="en-US" sz="1100"/>
          </a:p>
          <a:p>
            <a:pPr marL="0" indent="0" algn="l">
              <a:lnSpc>
                <a:spcPct val="100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进行表面处理（沉金/OSP）、外形精密加工及电气性能终检，完成成品的最后成型与质量把控，确保交付良率。</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4191000" y="1524000"/>
            <a:ext cx="368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2554"/>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核心价值与作用</a:t>
            </a:r>
            <a:endParaRPr lang="en-US" sz="1100"/>
          </a:p>
        </p:txBody>
      </p:sp>
      <p:sp>
        <p:nvSpPr>
          <p:cNvPr id="19" name="AutoShape 19"/>
          <p:cNvSpPr/>
          <p:nvPr/>
        </p:nvSpPr>
        <p:spPr>
          <a:xfrm>
            <a:off x="4191000" y="2095500"/>
            <a:ext cx="1778000" cy="1714500"/>
          </a:xfrm>
          <a:prstGeom prst="roundRect">
            <a:avLst>
              <a:gd name="adj" fmla="val 0"/>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18000" y="2222500"/>
            <a:ext cx="304800" cy="304800"/>
          </a:xfrm>
          <a:prstGeom prst="rect">
            <a:avLst/>
          </a:prstGeom>
        </p:spPr>
      </p:pic>
      <p:sp>
        <p:nvSpPr>
          <p:cNvPr id="21" name="AutoShape 21"/>
          <p:cNvSpPr/>
          <p:nvPr/>
        </p:nvSpPr>
        <p:spPr>
          <a:xfrm>
            <a:off x="4318000" y="2603500"/>
            <a:ext cx="1524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电气绝缘防护</a:t>
            </a:r>
            <a:endParaRPr lang="en-US" sz="1100"/>
          </a:p>
          <a:p>
            <a:pPr marL="0" indent="0" algn="l">
              <a:lnSpc>
                <a:spcPct val="100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覆盖线路铜面，阻断短路风险，防止微蚀与电化学迁移，保障长期稳定性。</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2" name="AutoShape 22"/>
          <p:cNvSpPr/>
          <p:nvPr/>
        </p:nvSpPr>
        <p:spPr>
          <a:xfrm>
            <a:off x="6096000" y="2095500"/>
            <a:ext cx="1778000" cy="1714500"/>
          </a:xfrm>
          <a:prstGeom prst="roundRect">
            <a:avLst>
              <a:gd name="adj" fmla="val 0"/>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223000" y="2222500"/>
            <a:ext cx="304800" cy="304800"/>
          </a:xfrm>
          <a:prstGeom prst="rect">
            <a:avLst/>
          </a:prstGeom>
        </p:spPr>
      </p:pic>
      <p:sp>
        <p:nvSpPr>
          <p:cNvPr id="24" name="AutoShape 24"/>
          <p:cNvSpPr/>
          <p:nvPr/>
        </p:nvSpPr>
        <p:spPr>
          <a:xfrm>
            <a:off x="6223000" y="2498725"/>
            <a:ext cx="1524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焊盘精准定义</a:t>
            </a:r>
            <a:endParaRPr lang="en-US" sz="1100"/>
          </a:p>
          <a:p>
            <a:pPr marL="0" indent="0" algn="l">
              <a:lnSpc>
                <a:spcPct val="100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精准露出焊接区域，防止焊锡漫流与桥接，确保元器件焊接良率。</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5" name="AutoShape 25"/>
          <p:cNvSpPr/>
          <p:nvPr/>
        </p:nvSpPr>
        <p:spPr>
          <a:xfrm>
            <a:off x="4191000" y="4000500"/>
            <a:ext cx="1778000" cy="1714500"/>
          </a:xfrm>
          <a:prstGeom prst="roundRect">
            <a:avLst>
              <a:gd name="adj" fmla="val 0"/>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318000" y="4127500"/>
            <a:ext cx="304800" cy="304800"/>
          </a:xfrm>
          <a:prstGeom prst="rect">
            <a:avLst/>
          </a:prstGeom>
        </p:spPr>
      </p:pic>
      <p:sp>
        <p:nvSpPr>
          <p:cNvPr id="27" name="AutoShape 27"/>
          <p:cNvSpPr/>
          <p:nvPr/>
        </p:nvSpPr>
        <p:spPr>
          <a:xfrm>
            <a:off x="4318000" y="4508500"/>
            <a:ext cx="1524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物理环境防护</a:t>
            </a:r>
            <a:endParaRPr lang="en-US" sz="1100"/>
          </a:p>
          <a:p>
            <a:pPr marL="0" indent="0" algn="l">
              <a:lnSpc>
                <a:spcPct val="100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抵御氧化腐蚀与机械冲击，提升FPC耐弯折性能，延长产品寿命。</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8" name="AutoShape 28"/>
          <p:cNvSpPr/>
          <p:nvPr/>
        </p:nvSpPr>
        <p:spPr>
          <a:xfrm>
            <a:off x="6096000" y="4000500"/>
            <a:ext cx="1778000" cy="1714500"/>
          </a:xfrm>
          <a:prstGeom prst="roundRect">
            <a:avLst>
              <a:gd name="adj" fmla="val 0"/>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pic>
        <p:nvPicPr>
          <p:cNvPr id="29" name="Picture 2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23000" y="4127500"/>
            <a:ext cx="304800" cy="304800"/>
          </a:xfrm>
          <a:prstGeom prst="rect">
            <a:avLst/>
          </a:prstGeom>
        </p:spPr>
      </p:pic>
      <p:sp>
        <p:nvSpPr>
          <p:cNvPr id="30" name="AutoShape 30"/>
          <p:cNvSpPr/>
          <p:nvPr/>
        </p:nvSpPr>
        <p:spPr>
          <a:xfrm>
            <a:off x="6223000" y="4508500"/>
            <a:ext cx="1524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外观与标识</a:t>
            </a:r>
            <a:endParaRPr lang="en-US" sz="1100"/>
          </a:p>
          <a:p>
            <a:pPr marL="0" indent="0" algn="l">
              <a:lnSpc>
                <a:spcPct val="100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统一板面底色，清晰呈现字符标识，简化组装流程与识别效率。</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1" name="AutoShape 31"/>
          <p:cNvSpPr/>
          <p:nvPr/>
        </p:nvSpPr>
        <p:spPr>
          <a:xfrm>
            <a:off x="8064500" y="1524000"/>
            <a:ext cx="368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2554"/>
                </a:solidFill>
                <a:latin typeface="Noto Sans SC" panose="020B0200000000000000" charset="-122"/>
                <a:ea typeface="Noto Sans SC" panose="020B0200000000000000" charset="-122"/>
                <a:cs typeface="Noto Sans SC" panose="020B0200000000000000" charset="-122"/>
                <a:sym typeface="Noto Sans SC" panose="020B0200000000000000" charset="-122"/>
              </a:rPr>
              <a:t>03 RTR 全工艺流程</a:t>
            </a:r>
            <a:endParaRPr lang="en-US" sz="1100"/>
          </a:p>
        </p:txBody>
      </p:sp>
      <p:cxnSp>
        <p:nvCxnSpPr>
          <p:cNvPr id="32" name="Connector 32"/>
          <p:cNvCxnSpPr/>
          <p:nvPr/>
        </p:nvCxnSpPr>
        <p:spPr>
          <a:xfrm rot="5384010">
            <a:off x="6826250" y="3581415"/>
            <a:ext cx="2730500" cy="12700"/>
          </a:xfrm>
          <a:prstGeom prst="straightConnector1">
            <a:avLst/>
          </a:prstGeom>
          <a:solidFill>
            <a:srgbClr val="DEE0E3">
              <a:alpha val="100000"/>
            </a:srgbClr>
          </a:solidFill>
          <a:ln w="25400" cap="flat" cmpd="sng">
            <a:solidFill>
              <a:srgbClr val="D1D5DB">
                <a:alpha val="100000"/>
              </a:srgbClr>
            </a:solidFill>
            <a:prstDash val="solid"/>
            <a:round/>
            <a:headEnd type="none" w="lg" len="lg"/>
            <a:tailEnd type="none" w="lg" len="lg"/>
          </a:ln>
        </p:spPr>
      </p:cxnSp>
      <p:sp>
        <p:nvSpPr>
          <p:cNvPr id="33" name="AutoShape 33"/>
          <p:cNvSpPr/>
          <p:nvPr/>
        </p:nvSpPr>
        <p:spPr>
          <a:xfrm>
            <a:off x="8128000" y="2222500"/>
            <a:ext cx="127000" cy="1270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34" name="AutoShape 34"/>
          <p:cNvSpPr/>
          <p:nvPr/>
        </p:nvSpPr>
        <p:spPr>
          <a:xfrm>
            <a:off x="8356600" y="2184400"/>
            <a:ext cx="330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前处理微蚀：</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粗化表面，增强油墨附着力</a:t>
            </a:r>
            <a:endParaRPr lang="en-US" sz="1100"/>
          </a:p>
        </p:txBody>
      </p:sp>
      <p:sp>
        <p:nvSpPr>
          <p:cNvPr id="35" name="AutoShape 35"/>
          <p:cNvSpPr/>
          <p:nvPr/>
        </p:nvSpPr>
        <p:spPr>
          <a:xfrm>
            <a:off x="8128000" y="2730500"/>
            <a:ext cx="127000" cy="1270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36" name="AutoShape 36"/>
          <p:cNvSpPr/>
          <p:nvPr/>
        </p:nvSpPr>
        <p:spPr>
          <a:xfrm>
            <a:off x="8356600" y="2692400"/>
            <a:ext cx="330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双面涂布：</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均匀涂覆液态感光防焊油墨</a:t>
            </a:r>
            <a:endParaRPr lang="en-US" sz="1100"/>
          </a:p>
        </p:txBody>
      </p:sp>
      <p:sp>
        <p:nvSpPr>
          <p:cNvPr id="37" name="AutoShape 37"/>
          <p:cNvSpPr/>
          <p:nvPr/>
        </p:nvSpPr>
        <p:spPr>
          <a:xfrm>
            <a:off x="8128000" y="3238500"/>
            <a:ext cx="127000" cy="1270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38" name="AutoShape 38"/>
          <p:cNvSpPr/>
          <p:nvPr/>
        </p:nvSpPr>
        <p:spPr>
          <a:xfrm>
            <a:off x="8356600" y="3200400"/>
            <a:ext cx="330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预烤干燥：</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挥发溶剂，形成半固化膜</a:t>
            </a:r>
            <a:endParaRPr lang="en-US" sz="1100"/>
          </a:p>
        </p:txBody>
      </p:sp>
      <p:sp>
        <p:nvSpPr>
          <p:cNvPr id="39" name="AutoShape 39"/>
          <p:cNvSpPr/>
          <p:nvPr/>
        </p:nvSpPr>
        <p:spPr>
          <a:xfrm>
            <a:off x="8128000" y="3746500"/>
            <a:ext cx="127000" cy="1270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40" name="AutoShape 40"/>
          <p:cNvSpPr/>
          <p:nvPr/>
        </p:nvSpPr>
        <p:spPr>
          <a:xfrm>
            <a:off x="8356600" y="3708400"/>
            <a:ext cx="330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对位曝光：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利用UV光固化，形成潜影</a:t>
            </a:r>
            <a:endParaRPr lang="en-US" sz="1100"/>
          </a:p>
        </p:txBody>
      </p:sp>
      <p:sp>
        <p:nvSpPr>
          <p:cNvPr id="41" name="AutoShape 41"/>
          <p:cNvSpPr/>
          <p:nvPr/>
        </p:nvSpPr>
        <p:spPr>
          <a:xfrm>
            <a:off x="8128000" y="4254500"/>
            <a:ext cx="127000" cy="1270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42" name="AutoShape 42"/>
          <p:cNvSpPr/>
          <p:nvPr/>
        </p:nvSpPr>
        <p:spPr>
          <a:xfrm>
            <a:off x="8356600" y="4216400"/>
            <a:ext cx="330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显影成型：</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去除未曝光区域，定义焊盘</a:t>
            </a:r>
            <a:endParaRPr lang="en-US" sz="1100"/>
          </a:p>
        </p:txBody>
      </p:sp>
      <p:sp>
        <p:nvSpPr>
          <p:cNvPr id="43" name="AutoShape 43"/>
          <p:cNvSpPr/>
          <p:nvPr/>
        </p:nvSpPr>
        <p:spPr>
          <a:xfrm>
            <a:off x="8128000" y="4762500"/>
            <a:ext cx="127000" cy="127000"/>
          </a:xfrm>
          <a:prstGeom prst="ellipse">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sp>
        <p:nvSpPr>
          <p:cNvPr id="44" name="AutoShape 44"/>
          <p:cNvSpPr/>
          <p:nvPr/>
        </p:nvSpPr>
        <p:spPr>
          <a:xfrm>
            <a:off x="8356600" y="4724400"/>
            <a:ext cx="330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后固化与检测：</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热固化增强性能，AOI自动检测</a:t>
            </a:r>
            <a:endParaRPr lang="en-US" sz="1100"/>
          </a:p>
        </p:txBody>
      </p:sp>
      <p:sp>
        <p:nvSpPr>
          <p:cNvPr id="45" name="AutoShape 45"/>
          <p:cNvSpPr/>
          <p:nvPr/>
        </p:nvSpPr>
        <p:spPr>
          <a:xfrm>
            <a:off x="8064500" y="5334000"/>
            <a:ext cx="3683000" cy="889000"/>
          </a:xfrm>
          <a:prstGeom prst="roundRect">
            <a:avLst>
              <a:gd name="adj" fmla="val 0"/>
            </a:avLst>
          </a:prstGeom>
          <a:solidFill>
            <a:srgbClr val="172554">
              <a:alpha val="5000"/>
            </a:srgbClr>
          </a:solidFill>
          <a:ln w="12700" cap="flat" cmpd="sng">
            <a:solidFill>
              <a:srgbClr val="172554">
                <a:alpha val="10000"/>
              </a:srgbClr>
            </a:solidFill>
            <a:prstDash val="solid"/>
            <a:round/>
          </a:ln>
        </p:spPr>
        <p:txBody>
          <a:bodyPr vert="horz" wrap="square" lIns="63500" tIns="63500" rIns="63500" bIns="63500" rtlCol="0" anchor="ctr"/>
          <a:lstStyle/>
          <a:p>
            <a:pPr algn="ctr">
              <a:defRPr/>
            </a:pPr>
          </a:p>
        </p:txBody>
      </p:sp>
      <p:sp>
        <p:nvSpPr>
          <p:cNvPr id="46" name="AutoShape 46"/>
          <p:cNvSpPr/>
          <p:nvPr/>
        </p:nvSpPr>
        <p:spPr>
          <a:xfrm>
            <a:off x="8191500" y="5435600"/>
            <a:ext cx="342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核心工序（涂布/曝光/显影）决定防焊层精度与附着力；辅助工序（前处理/后固化/AOI）则是拦截缺陷、保障可靠性的关键防线。</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508000"/>
            <a:ext cx="101600" cy="508000"/>
          </a:xfrm>
          <a:prstGeom prst="roundRect">
            <a:avLst>
              <a:gd name="adj" fmla="val 0"/>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889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 LPI 防焊油墨组成与感光原理</a:t>
            </a:r>
            <a:endParaRPr lang="en-US" sz="1100"/>
          </a:p>
        </p:txBody>
      </p:sp>
      <p:sp>
        <p:nvSpPr>
          <p:cNvPr id="4" name="AutoShape 4"/>
          <p:cNvSpPr/>
          <p:nvPr/>
        </p:nvSpPr>
        <p:spPr>
          <a:xfrm>
            <a:off x="11010900" y="6350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4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5" name="AutoShape 5"/>
          <p:cNvSpPr/>
          <p:nvPr/>
        </p:nvSpPr>
        <p:spPr>
          <a:xfrm>
            <a:off x="508000" y="1317625"/>
            <a:ext cx="635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01 油墨核心组成（负型感光体系）</a:t>
            </a:r>
            <a:endParaRPr lang="en-US" sz="1100"/>
          </a:p>
        </p:txBody>
      </p:sp>
      <p:sp>
        <p:nvSpPr>
          <p:cNvPr id="16" name="AutoShape 16"/>
          <p:cNvSpPr/>
          <p:nvPr/>
        </p:nvSpPr>
        <p:spPr>
          <a:xfrm>
            <a:off x="508000" y="5143500"/>
            <a:ext cx="635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02 FPC 专用防焊油墨核心特性</a:t>
            </a:r>
            <a:endParaRPr lang="en-US" sz="1100"/>
          </a:p>
        </p:txBody>
      </p:sp>
      <p:sp>
        <p:nvSpPr>
          <p:cNvPr id="17" name="AutoShape 17"/>
          <p:cNvSpPr/>
          <p:nvPr/>
        </p:nvSpPr>
        <p:spPr>
          <a:xfrm>
            <a:off x="508000" y="5588000"/>
            <a:ext cx="1498600" cy="762000"/>
          </a:xfrm>
          <a:prstGeom prst="roundRect">
            <a:avLst>
              <a:gd name="adj" fmla="val 0"/>
            </a:avLst>
          </a:prstGeom>
          <a:solidFill>
            <a:srgbClr val="1E3A8A">
              <a:alpha val="8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508000" y="5689600"/>
            <a:ext cx="14986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高柔韧性</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耐弯折抗开裂</a:t>
            </a:r>
            <a:endParaRPr lang="en-US" sz="1100"/>
          </a:p>
        </p:txBody>
      </p:sp>
      <p:sp>
        <p:nvSpPr>
          <p:cNvPr id="19" name="AutoShape 19"/>
          <p:cNvSpPr/>
          <p:nvPr/>
        </p:nvSpPr>
        <p:spPr>
          <a:xfrm>
            <a:off x="2108200" y="5588000"/>
            <a:ext cx="1498600" cy="762000"/>
          </a:xfrm>
          <a:prstGeom prst="roundRect">
            <a:avLst>
              <a:gd name="adj" fmla="val 0"/>
            </a:avLst>
          </a:prstGeom>
          <a:solidFill>
            <a:srgbClr val="1E3A8A">
              <a:alpha val="8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2108200" y="5689600"/>
            <a:ext cx="14986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低收缩率</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固化应力极小</a:t>
            </a:r>
            <a:endParaRPr lang="en-US" sz="1100"/>
          </a:p>
        </p:txBody>
      </p:sp>
      <p:sp>
        <p:nvSpPr>
          <p:cNvPr id="21" name="AutoShape 21"/>
          <p:cNvSpPr/>
          <p:nvPr/>
        </p:nvSpPr>
        <p:spPr>
          <a:xfrm>
            <a:off x="3708400" y="5588000"/>
            <a:ext cx="1498600" cy="762000"/>
          </a:xfrm>
          <a:prstGeom prst="roundRect">
            <a:avLst>
              <a:gd name="adj" fmla="val 0"/>
            </a:avLst>
          </a:prstGeom>
          <a:solidFill>
            <a:srgbClr val="1E3A8A">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3708400" y="5689600"/>
            <a:ext cx="14986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双附着力</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PI膜与铜面强粘</a:t>
            </a:r>
            <a:endParaRPr lang="en-US" sz="1100"/>
          </a:p>
        </p:txBody>
      </p:sp>
      <p:sp>
        <p:nvSpPr>
          <p:cNvPr id="23" name="AutoShape 23"/>
          <p:cNvSpPr/>
          <p:nvPr/>
        </p:nvSpPr>
        <p:spPr>
          <a:xfrm>
            <a:off x="5308600" y="5588000"/>
            <a:ext cx="1498600" cy="762000"/>
          </a:xfrm>
          <a:prstGeom prst="roundRect">
            <a:avLst>
              <a:gd name="adj" fmla="val 0"/>
            </a:avLst>
          </a:prstGeom>
          <a:solidFill>
            <a:srgbClr val="1E3A8A">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5308600" y="5689600"/>
            <a:ext cx="14986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耐化学性</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抗酸碱耐腐蚀</a:t>
            </a:r>
            <a:endParaRPr lang="en-US" sz="1100"/>
          </a:p>
        </p:txBody>
      </p:sp>
      <p:sp>
        <p:nvSpPr>
          <p:cNvPr id="25" name="AutoShape 25"/>
          <p:cNvSpPr/>
          <p:nvPr/>
        </p:nvSpPr>
        <p:spPr>
          <a:xfrm>
            <a:off x="7112000" y="1317625"/>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03 感光固化机理（负型）</a:t>
            </a:r>
            <a:endParaRPr lang="en-US" sz="1100"/>
          </a:p>
        </p:txBody>
      </p:sp>
      <p:sp>
        <p:nvSpPr>
          <p:cNvPr id="26" name="AutoShape 26"/>
          <p:cNvSpPr/>
          <p:nvPr/>
        </p:nvSpPr>
        <p:spPr>
          <a:xfrm>
            <a:off x="7112000" y="1905000"/>
            <a:ext cx="4826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负型油墨的核心在于“光交联反应”：UV曝光区域发生自由基聚合，线性分子链迅速交联形成不溶的三维网状结构；未曝光区域保持线性结构，可被碱性显影液溶解去除，最终形成永久的防焊保护层。</a:t>
            </a:r>
            <a:endParaRPr lang="en-US" sz="1100"/>
          </a:p>
        </p:txBody>
      </p:sp>
      <p:pic>
        <p:nvPicPr>
          <p:cNvPr id="27" name="Picture 27"/>
          <p:cNvPicPr>
            <a:picLocks noChangeAspect="1"/>
          </p:cNvPicPr>
          <p:nvPr/>
        </p:nvPicPr>
        <p:blipFill>
          <a:blip r:embed="rId1"/>
          <a:srcRect t="877" b="877"/>
          <a:stretch>
            <a:fillRect/>
          </a:stretch>
        </p:blipFill>
        <p:spPr>
          <a:xfrm>
            <a:off x="7112000" y="2921000"/>
            <a:ext cx="4826000" cy="2667000"/>
          </a:xfrm>
          <a:prstGeom prst="rect">
            <a:avLst/>
          </a:prstGeom>
          <a:noFill/>
          <a:ln w="25400" cap="flat" cmpd="sng">
            <a:noFill/>
            <a:prstDash val="solid"/>
            <a:round/>
          </a:ln>
        </p:spPr>
      </p:pic>
      <p:sp>
        <p:nvSpPr>
          <p:cNvPr id="28" name="AutoShape 28"/>
          <p:cNvSpPr/>
          <p:nvPr/>
        </p:nvSpPr>
        <p:spPr>
          <a:xfrm>
            <a:off x="7112000" y="5588000"/>
            <a:ext cx="2349500" cy="825500"/>
          </a:xfrm>
          <a:prstGeom prst="roundRect">
            <a:avLst>
              <a:gd name="adj" fmla="val 0"/>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9"/>
          <p:cNvSpPr/>
          <p:nvPr/>
        </p:nvSpPr>
        <p:spPr>
          <a:xfrm>
            <a:off x="7112000" y="5651500"/>
            <a:ext cx="2349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 未曝光区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线性分子链结构，可溶于碱性显影液，被冲洗剥离。</a:t>
            </a:r>
            <a:endParaRPr lang="en-US" sz="1100"/>
          </a:p>
        </p:txBody>
      </p:sp>
      <p:sp>
        <p:nvSpPr>
          <p:cNvPr id="30" name="AutoShape 30"/>
          <p:cNvSpPr/>
          <p:nvPr/>
        </p:nvSpPr>
        <p:spPr>
          <a:xfrm>
            <a:off x="9588500" y="5588000"/>
            <a:ext cx="2349500" cy="825500"/>
          </a:xfrm>
          <a:prstGeom prst="roundRect">
            <a:avLst>
              <a:gd name="adj" fmla="val 0"/>
            </a:avLst>
          </a:prstGeom>
          <a:solidFill>
            <a:srgbClr val="10B981">
              <a:alpha val="8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9588500" y="5651500"/>
            <a:ext cx="2349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059669"/>
                </a:solidFill>
                <a:latin typeface="Noto Sans SC" panose="020B0200000000000000" charset="-122"/>
                <a:ea typeface="Noto Sans SC" panose="020B0200000000000000" charset="-122"/>
                <a:cs typeface="Noto Sans SC" panose="020B0200000000000000" charset="-122"/>
                <a:sym typeface="Noto Sans SC" panose="020B0200000000000000" charset="-122"/>
              </a:rPr>
              <a:t>✅   曝光区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三维网状交联结构，不溶于显影液，形成永久涂层。</a:t>
            </a:r>
            <a:endParaRPr lang="en-US" sz="1100"/>
          </a:p>
        </p:txBody>
      </p:sp>
      <p:sp>
        <p:nvSpPr>
          <p:cNvPr id="32" name="Rounded Rectangle 7"/>
          <p:cNvSpPr/>
          <p:nvPr/>
        </p:nvSpPr>
        <p:spPr>
          <a:xfrm>
            <a:off x="508000" y="1698625"/>
            <a:ext cx="2541905" cy="786765"/>
          </a:xfrm>
          <a:prstGeom prst="roundRect">
            <a:avLst>
              <a:gd name="adj" fmla="val 4500"/>
            </a:avLst>
          </a:prstGeom>
          <a:solidFill>
            <a:srgbClr val="FFFFFF"/>
          </a:solidFill>
          <a:ln w="12700">
            <a:solidFill>
              <a:srgbClr val="D9E1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33" name="Rectangle 8"/>
          <p:cNvSpPr/>
          <p:nvPr/>
        </p:nvSpPr>
        <p:spPr>
          <a:xfrm>
            <a:off x="507873" y="1698625"/>
            <a:ext cx="2542032" cy="73152"/>
          </a:xfrm>
          <a:prstGeom prst="rect">
            <a:avLst/>
          </a:prstGeom>
          <a:solidFill>
            <a:srgbClr val="10A8A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34" name="Oval 9"/>
          <p:cNvSpPr/>
          <p:nvPr/>
        </p:nvSpPr>
        <p:spPr>
          <a:xfrm>
            <a:off x="709041" y="1972945"/>
            <a:ext cx="402336" cy="402336"/>
          </a:xfrm>
          <a:prstGeom prst="ellipse">
            <a:avLst/>
          </a:prstGeom>
          <a:solidFill>
            <a:srgbClr val="10A8A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35" name="TextBox 10"/>
          <p:cNvSpPr txBox="1"/>
          <p:nvPr/>
        </p:nvSpPr>
        <p:spPr>
          <a:xfrm>
            <a:off x="709041" y="2041525"/>
            <a:ext cx="402336" cy="274320"/>
          </a:xfrm>
          <a:prstGeom prst="rect">
            <a:avLst/>
          </a:prstGeom>
          <a:noFill/>
        </p:spPr>
        <p:txBody>
          <a:bodyPr wrap="square" lIns="0" tIns="0" rIns="0" bIns="0" anchor="t">
            <a:spAutoFit/>
          </a:bodyPr>
          <a:lstStyle/>
          <a:p>
            <a:pPr algn="ctr">
              <a:lnSpc>
                <a:spcPct val="100000"/>
              </a:lnSpc>
            </a:pPr>
            <a:r>
              <a:rPr sz="1300" b="1" i="0">
                <a:solidFill>
                  <a:srgbClr val="FFFFFF"/>
                </a:solidFill>
                <a:latin typeface="微软雅黑" panose="020B0503020204020204" charset="-122"/>
                <a:ea typeface="微软雅黑" panose="020B0503020204020204" charset="-122"/>
                <a:cs typeface="微软雅黑" panose="020B0503020204020204" charset="-122"/>
              </a:rPr>
              <a:t>1</a:t>
            </a:r>
            <a:endParaRPr sz="13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36" name="TextBox 11"/>
          <p:cNvSpPr txBox="1"/>
          <p:nvPr/>
        </p:nvSpPr>
        <p:spPr>
          <a:xfrm>
            <a:off x="1239393" y="1936369"/>
            <a:ext cx="1691640" cy="292608"/>
          </a:xfrm>
          <a:prstGeom prst="rect">
            <a:avLst/>
          </a:prstGeom>
          <a:noFill/>
        </p:spPr>
        <p:txBody>
          <a:bodyPr wrap="square" lIns="0" tIns="0" rIns="0" bIns="0" anchor="t">
            <a:spAutoFit/>
          </a:bodyPr>
          <a:lstStyle/>
          <a:p>
            <a:pPr algn="l">
              <a:lnSpc>
                <a:spcPct val="100000"/>
              </a:lnSpc>
            </a:pPr>
            <a:r>
              <a:rPr sz="1450" b="1" i="0">
                <a:solidFill>
                  <a:srgbClr val="0E2137"/>
                </a:solidFill>
                <a:latin typeface="微软雅黑" panose="020B0503020204020204" charset="-122"/>
                <a:ea typeface="微软雅黑" panose="020B0503020204020204" charset="-122"/>
                <a:cs typeface="微软雅黑" panose="020B0503020204020204" charset="-122"/>
              </a:rPr>
              <a:t>感光性低聚物</a:t>
            </a:r>
            <a:endParaRPr sz="1450" b="1" i="0">
              <a:solidFill>
                <a:srgbClr val="0E2137"/>
              </a:solidFill>
              <a:latin typeface="微软雅黑" panose="020B0503020204020204" charset="-122"/>
              <a:ea typeface="微软雅黑" panose="020B0503020204020204" charset="-122"/>
              <a:cs typeface="微软雅黑" panose="020B0503020204020204" charset="-122"/>
            </a:endParaRPr>
          </a:p>
        </p:txBody>
      </p:sp>
      <p:sp>
        <p:nvSpPr>
          <p:cNvPr id="37" name="TextBox 12"/>
          <p:cNvSpPr txBox="1"/>
          <p:nvPr/>
        </p:nvSpPr>
        <p:spPr>
          <a:xfrm>
            <a:off x="1239393" y="2247265"/>
            <a:ext cx="1691640" cy="237744"/>
          </a:xfrm>
          <a:prstGeom prst="rect">
            <a:avLst/>
          </a:prstGeom>
          <a:noFill/>
        </p:spPr>
        <p:txBody>
          <a:bodyPr wrap="square" lIns="0" tIns="0" rIns="0" bIns="0" anchor="t">
            <a:spAutoFit/>
          </a:bodyPr>
          <a:lstStyle/>
          <a:p>
            <a:pPr algn="l">
              <a:lnSpc>
                <a:spcPct val="100000"/>
              </a:lnSpc>
            </a:pPr>
            <a:r>
              <a:rPr sz="1050" b="1" i="0">
                <a:solidFill>
                  <a:srgbClr val="10A8A0"/>
                </a:solidFill>
                <a:latin typeface="微软雅黑" panose="020B0503020204020204" charset="-122"/>
                <a:ea typeface="微软雅黑" panose="020B0503020204020204" charset="-122"/>
                <a:cs typeface="微软雅黑" panose="020B0503020204020204" charset="-122"/>
              </a:rPr>
              <a:t>Oligomer</a:t>
            </a:r>
            <a:endParaRPr sz="1050" b="1" i="0">
              <a:solidFill>
                <a:srgbClr val="10A8A0"/>
              </a:solidFill>
              <a:latin typeface="微软雅黑" panose="020B0503020204020204" charset="-122"/>
              <a:ea typeface="微软雅黑" panose="020B0503020204020204" charset="-122"/>
              <a:cs typeface="微软雅黑" panose="020B0503020204020204" charset="-122"/>
            </a:endParaRPr>
          </a:p>
        </p:txBody>
      </p:sp>
      <p:sp>
        <p:nvSpPr>
          <p:cNvPr id="54" name="Rounded Rectangle 14"/>
          <p:cNvSpPr/>
          <p:nvPr/>
        </p:nvSpPr>
        <p:spPr>
          <a:xfrm>
            <a:off x="508000" y="2559050"/>
            <a:ext cx="2541905" cy="786765"/>
          </a:xfrm>
          <a:prstGeom prst="roundRect">
            <a:avLst>
              <a:gd name="adj" fmla="val 4500"/>
            </a:avLst>
          </a:prstGeom>
          <a:solidFill>
            <a:srgbClr val="FFFFFF"/>
          </a:solidFill>
          <a:ln w="12700">
            <a:solidFill>
              <a:srgbClr val="D9E1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55" name="Rectangle 15"/>
          <p:cNvSpPr/>
          <p:nvPr/>
        </p:nvSpPr>
        <p:spPr>
          <a:xfrm>
            <a:off x="508127" y="2559050"/>
            <a:ext cx="2542032" cy="73152"/>
          </a:xfrm>
          <a:prstGeom prst="rect">
            <a:avLst/>
          </a:prstGeom>
          <a:solidFill>
            <a:srgbClr val="2245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56" name="Oval 16"/>
          <p:cNvSpPr/>
          <p:nvPr/>
        </p:nvSpPr>
        <p:spPr>
          <a:xfrm>
            <a:off x="709295" y="2833370"/>
            <a:ext cx="402336" cy="402336"/>
          </a:xfrm>
          <a:prstGeom prst="ellipse">
            <a:avLst/>
          </a:prstGeom>
          <a:solidFill>
            <a:srgbClr val="2245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57" name="TextBox 17"/>
          <p:cNvSpPr txBox="1"/>
          <p:nvPr/>
        </p:nvSpPr>
        <p:spPr>
          <a:xfrm>
            <a:off x="709295" y="2901950"/>
            <a:ext cx="402336" cy="274320"/>
          </a:xfrm>
          <a:prstGeom prst="rect">
            <a:avLst/>
          </a:prstGeom>
          <a:noFill/>
        </p:spPr>
        <p:txBody>
          <a:bodyPr wrap="square" lIns="0" tIns="0" rIns="0" bIns="0" anchor="t">
            <a:spAutoFit/>
          </a:bodyPr>
          <a:lstStyle/>
          <a:p>
            <a:pPr algn="ctr">
              <a:lnSpc>
                <a:spcPct val="100000"/>
              </a:lnSpc>
            </a:pPr>
            <a:r>
              <a:rPr sz="1300" b="1" i="0">
                <a:solidFill>
                  <a:srgbClr val="FFFFFF"/>
                </a:solidFill>
                <a:latin typeface="微软雅黑" panose="020B0503020204020204" charset="-122"/>
                <a:ea typeface="微软雅黑" panose="020B0503020204020204" charset="-122"/>
                <a:cs typeface="微软雅黑" panose="020B0503020204020204" charset="-122"/>
              </a:rPr>
              <a:t>2</a:t>
            </a:r>
            <a:endParaRPr sz="13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58" name="TextBox 18"/>
          <p:cNvSpPr txBox="1"/>
          <p:nvPr/>
        </p:nvSpPr>
        <p:spPr>
          <a:xfrm>
            <a:off x="1239647" y="2796794"/>
            <a:ext cx="1691640" cy="292608"/>
          </a:xfrm>
          <a:prstGeom prst="rect">
            <a:avLst/>
          </a:prstGeom>
          <a:noFill/>
        </p:spPr>
        <p:txBody>
          <a:bodyPr wrap="square" lIns="0" tIns="0" rIns="0" bIns="0" anchor="t">
            <a:spAutoFit/>
          </a:bodyPr>
          <a:lstStyle/>
          <a:p>
            <a:pPr algn="l">
              <a:lnSpc>
                <a:spcPct val="100000"/>
              </a:lnSpc>
            </a:pPr>
            <a:r>
              <a:rPr sz="1450" b="1" i="0">
                <a:solidFill>
                  <a:srgbClr val="0E2137"/>
                </a:solidFill>
                <a:latin typeface="微软雅黑" panose="020B0503020204020204" charset="-122"/>
                <a:ea typeface="微软雅黑" panose="020B0503020204020204" charset="-122"/>
                <a:cs typeface="微软雅黑" panose="020B0503020204020204" charset="-122"/>
              </a:rPr>
              <a:t>反应性稀释剂</a:t>
            </a:r>
            <a:endParaRPr sz="1450" b="1" i="0">
              <a:solidFill>
                <a:srgbClr val="0E2137"/>
              </a:solidFill>
              <a:latin typeface="微软雅黑" panose="020B0503020204020204" charset="-122"/>
              <a:ea typeface="微软雅黑" panose="020B0503020204020204" charset="-122"/>
              <a:cs typeface="微软雅黑" panose="020B0503020204020204" charset="-122"/>
            </a:endParaRPr>
          </a:p>
        </p:txBody>
      </p:sp>
      <p:sp>
        <p:nvSpPr>
          <p:cNvPr id="59" name="TextBox 19"/>
          <p:cNvSpPr txBox="1"/>
          <p:nvPr/>
        </p:nvSpPr>
        <p:spPr>
          <a:xfrm>
            <a:off x="1239647" y="3107690"/>
            <a:ext cx="1691640" cy="237744"/>
          </a:xfrm>
          <a:prstGeom prst="rect">
            <a:avLst/>
          </a:prstGeom>
          <a:noFill/>
        </p:spPr>
        <p:txBody>
          <a:bodyPr wrap="square" lIns="0" tIns="0" rIns="0" bIns="0" anchor="t">
            <a:spAutoFit/>
          </a:bodyPr>
          <a:lstStyle/>
          <a:p>
            <a:pPr algn="l">
              <a:lnSpc>
                <a:spcPct val="100000"/>
              </a:lnSpc>
            </a:pPr>
            <a:r>
              <a:rPr sz="1050" b="1" i="0">
                <a:solidFill>
                  <a:srgbClr val="22456E"/>
                </a:solidFill>
                <a:latin typeface="微软雅黑" panose="020B0503020204020204" charset="-122"/>
                <a:ea typeface="微软雅黑" panose="020B0503020204020204" charset="-122"/>
                <a:cs typeface="微软雅黑" panose="020B0503020204020204" charset="-122"/>
              </a:rPr>
              <a:t>Monomer</a:t>
            </a:r>
            <a:endParaRPr sz="1050" b="1" i="0">
              <a:solidFill>
                <a:srgbClr val="22456E"/>
              </a:solidFill>
              <a:latin typeface="微软雅黑" panose="020B0503020204020204" charset="-122"/>
              <a:ea typeface="微软雅黑" panose="020B0503020204020204" charset="-122"/>
              <a:cs typeface="微软雅黑" panose="020B0503020204020204" charset="-122"/>
            </a:endParaRPr>
          </a:p>
        </p:txBody>
      </p:sp>
      <p:sp>
        <p:nvSpPr>
          <p:cNvPr id="61" name="Rounded Rectangle 21"/>
          <p:cNvSpPr/>
          <p:nvPr/>
        </p:nvSpPr>
        <p:spPr>
          <a:xfrm>
            <a:off x="508000" y="3441700"/>
            <a:ext cx="2541905" cy="786765"/>
          </a:xfrm>
          <a:prstGeom prst="roundRect">
            <a:avLst>
              <a:gd name="adj" fmla="val 4500"/>
            </a:avLst>
          </a:prstGeom>
          <a:solidFill>
            <a:srgbClr val="FFFFFF"/>
          </a:solidFill>
          <a:ln w="12700">
            <a:solidFill>
              <a:srgbClr val="D9E1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62" name="Rectangle 22"/>
          <p:cNvSpPr/>
          <p:nvPr/>
        </p:nvSpPr>
        <p:spPr>
          <a:xfrm>
            <a:off x="507746" y="3441700"/>
            <a:ext cx="2542032" cy="73152"/>
          </a:xfrm>
          <a:prstGeom prst="rect">
            <a:avLst/>
          </a:prstGeom>
          <a:solidFill>
            <a:srgbClr val="F2802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63" name="Oval 23"/>
          <p:cNvSpPr/>
          <p:nvPr/>
        </p:nvSpPr>
        <p:spPr>
          <a:xfrm>
            <a:off x="708914" y="3716020"/>
            <a:ext cx="402336" cy="402336"/>
          </a:xfrm>
          <a:prstGeom prst="ellipse">
            <a:avLst/>
          </a:prstGeom>
          <a:solidFill>
            <a:srgbClr val="F2802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64" name="TextBox 24"/>
          <p:cNvSpPr txBox="1"/>
          <p:nvPr/>
        </p:nvSpPr>
        <p:spPr>
          <a:xfrm>
            <a:off x="708914" y="3784600"/>
            <a:ext cx="402336" cy="274320"/>
          </a:xfrm>
          <a:prstGeom prst="rect">
            <a:avLst/>
          </a:prstGeom>
          <a:noFill/>
        </p:spPr>
        <p:txBody>
          <a:bodyPr wrap="square" lIns="0" tIns="0" rIns="0" bIns="0" anchor="t">
            <a:spAutoFit/>
          </a:bodyPr>
          <a:lstStyle/>
          <a:p>
            <a:pPr algn="ctr">
              <a:lnSpc>
                <a:spcPct val="100000"/>
              </a:lnSpc>
            </a:pPr>
            <a:r>
              <a:rPr sz="1300" b="1" i="0">
                <a:solidFill>
                  <a:srgbClr val="FFFFFF"/>
                </a:solidFill>
                <a:latin typeface="微软雅黑" panose="020B0503020204020204" charset="-122"/>
                <a:ea typeface="微软雅黑" panose="020B0503020204020204" charset="-122"/>
                <a:cs typeface="微软雅黑" panose="020B0503020204020204" charset="-122"/>
              </a:rPr>
              <a:t>3</a:t>
            </a:r>
            <a:endParaRPr sz="13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65" name="TextBox 25"/>
          <p:cNvSpPr txBox="1"/>
          <p:nvPr/>
        </p:nvSpPr>
        <p:spPr>
          <a:xfrm>
            <a:off x="1239266" y="3679444"/>
            <a:ext cx="1691640" cy="292608"/>
          </a:xfrm>
          <a:prstGeom prst="rect">
            <a:avLst/>
          </a:prstGeom>
          <a:noFill/>
        </p:spPr>
        <p:txBody>
          <a:bodyPr wrap="square" lIns="0" tIns="0" rIns="0" bIns="0" anchor="t">
            <a:spAutoFit/>
          </a:bodyPr>
          <a:lstStyle/>
          <a:p>
            <a:pPr algn="l">
              <a:lnSpc>
                <a:spcPct val="100000"/>
              </a:lnSpc>
            </a:pPr>
            <a:r>
              <a:rPr sz="1450" b="1" i="0">
                <a:solidFill>
                  <a:srgbClr val="0E2137"/>
                </a:solidFill>
                <a:latin typeface="微软雅黑" panose="020B0503020204020204" charset="-122"/>
                <a:ea typeface="微软雅黑" panose="020B0503020204020204" charset="-122"/>
                <a:cs typeface="微软雅黑" panose="020B0503020204020204" charset="-122"/>
              </a:rPr>
              <a:t>光引发剂</a:t>
            </a:r>
            <a:endParaRPr sz="1450" b="1" i="0">
              <a:solidFill>
                <a:srgbClr val="0E2137"/>
              </a:solidFill>
              <a:latin typeface="微软雅黑" panose="020B0503020204020204" charset="-122"/>
              <a:ea typeface="微软雅黑" panose="020B0503020204020204" charset="-122"/>
              <a:cs typeface="微软雅黑" panose="020B0503020204020204" charset="-122"/>
            </a:endParaRPr>
          </a:p>
        </p:txBody>
      </p:sp>
      <p:sp>
        <p:nvSpPr>
          <p:cNvPr id="66" name="TextBox 26"/>
          <p:cNvSpPr txBox="1"/>
          <p:nvPr/>
        </p:nvSpPr>
        <p:spPr>
          <a:xfrm>
            <a:off x="1239266" y="3990340"/>
            <a:ext cx="1691640" cy="237744"/>
          </a:xfrm>
          <a:prstGeom prst="rect">
            <a:avLst/>
          </a:prstGeom>
          <a:noFill/>
        </p:spPr>
        <p:txBody>
          <a:bodyPr wrap="square" lIns="0" tIns="0" rIns="0" bIns="0" anchor="t">
            <a:spAutoFit/>
          </a:bodyPr>
          <a:lstStyle/>
          <a:p>
            <a:pPr algn="l">
              <a:lnSpc>
                <a:spcPct val="100000"/>
              </a:lnSpc>
            </a:pPr>
            <a:r>
              <a:rPr sz="1050" b="1" i="0">
                <a:solidFill>
                  <a:srgbClr val="F2802B"/>
                </a:solidFill>
                <a:latin typeface="微软雅黑" panose="020B0503020204020204" charset="-122"/>
                <a:ea typeface="微软雅黑" panose="020B0503020204020204" charset="-122"/>
                <a:cs typeface="微软雅黑" panose="020B0503020204020204" charset="-122"/>
              </a:rPr>
              <a:t>Photoinitiator</a:t>
            </a:r>
            <a:endParaRPr sz="1050" b="1" i="0">
              <a:solidFill>
                <a:srgbClr val="F2802B"/>
              </a:solidFill>
              <a:latin typeface="微软雅黑" panose="020B0503020204020204" charset="-122"/>
              <a:ea typeface="微软雅黑" panose="020B0503020204020204" charset="-122"/>
              <a:cs typeface="微软雅黑" panose="020B0503020204020204" charset="-122"/>
            </a:endParaRPr>
          </a:p>
        </p:txBody>
      </p:sp>
      <p:sp>
        <p:nvSpPr>
          <p:cNvPr id="68" name="Rounded Rectangle 28"/>
          <p:cNvSpPr/>
          <p:nvPr/>
        </p:nvSpPr>
        <p:spPr>
          <a:xfrm>
            <a:off x="508000" y="4301490"/>
            <a:ext cx="2541905" cy="777240"/>
          </a:xfrm>
          <a:prstGeom prst="roundRect">
            <a:avLst>
              <a:gd name="adj" fmla="val 4500"/>
            </a:avLst>
          </a:prstGeom>
          <a:solidFill>
            <a:srgbClr val="FFFFFF"/>
          </a:solidFill>
          <a:ln w="12700">
            <a:solidFill>
              <a:srgbClr val="D9E1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69" name="Rectangle 29"/>
          <p:cNvSpPr/>
          <p:nvPr/>
        </p:nvSpPr>
        <p:spPr>
          <a:xfrm>
            <a:off x="508000" y="4301490"/>
            <a:ext cx="2542032" cy="73152"/>
          </a:xfrm>
          <a:prstGeom prst="rect">
            <a:avLst/>
          </a:prstGeom>
          <a:solidFill>
            <a:srgbClr val="3E9B6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70" name="Oval 30"/>
          <p:cNvSpPr/>
          <p:nvPr/>
        </p:nvSpPr>
        <p:spPr>
          <a:xfrm>
            <a:off x="709168" y="4575810"/>
            <a:ext cx="402336" cy="402336"/>
          </a:xfrm>
          <a:prstGeom prst="ellipse">
            <a:avLst/>
          </a:prstGeom>
          <a:solidFill>
            <a:srgbClr val="3E9B6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71" name="TextBox 31"/>
          <p:cNvSpPr txBox="1"/>
          <p:nvPr/>
        </p:nvSpPr>
        <p:spPr>
          <a:xfrm>
            <a:off x="709168" y="4644390"/>
            <a:ext cx="402336" cy="274320"/>
          </a:xfrm>
          <a:prstGeom prst="rect">
            <a:avLst/>
          </a:prstGeom>
          <a:noFill/>
        </p:spPr>
        <p:txBody>
          <a:bodyPr wrap="square" lIns="0" tIns="0" rIns="0" bIns="0" anchor="t">
            <a:spAutoFit/>
          </a:bodyPr>
          <a:lstStyle/>
          <a:p>
            <a:pPr algn="ctr">
              <a:lnSpc>
                <a:spcPct val="100000"/>
              </a:lnSpc>
            </a:pPr>
            <a:r>
              <a:rPr sz="1300" b="1" i="0">
                <a:solidFill>
                  <a:srgbClr val="FFFFFF"/>
                </a:solidFill>
                <a:latin typeface="微软雅黑" panose="020B0503020204020204" charset="-122"/>
                <a:ea typeface="微软雅黑" panose="020B0503020204020204" charset="-122"/>
                <a:cs typeface="微软雅黑" panose="020B0503020204020204" charset="-122"/>
              </a:rPr>
              <a:t>4</a:t>
            </a:r>
            <a:endParaRPr sz="13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2" name="TextBox 32"/>
          <p:cNvSpPr txBox="1"/>
          <p:nvPr/>
        </p:nvSpPr>
        <p:spPr>
          <a:xfrm>
            <a:off x="1239520" y="4548124"/>
            <a:ext cx="1691640" cy="292608"/>
          </a:xfrm>
          <a:prstGeom prst="rect">
            <a:avLst/>
          </a:prstGeom>
          <a:noFill/>
        </p:spPr>
        <p:txBody>
          <a:bodyPr wrap="square" lIns="0" tIns="0" rIns="0" bIns="0" anchor="t">
            <a:spAutoFit/>
          </a:bodyPr>
          <a:lstStyle/>
          <a:p>
            <a:pPr algn="l">
              <a:lnSpc>
                <a:spcPct val="100000"/>
              </a:lnSpc>
            </a:pPr>
            <a:r>
              <a:rPr sz="1450" b="1" i="0">
                <a:solidFill>
                  <a:srgbClr val="0E2137"/>
                </a:solidFill>
                <a:latin typeface="微软雅黑" panose="020B0503020204020204" charset="-122"/>
                <a:ea typeface="微软雅黑" panose="020B0503020204020204" charset="-122"/>
                <a:cs typeface="微软雅黑" panose="020B0503020204020204" charset="-122"/>
              </a:rPr>
              <a:t>热固化环氧树脂</a:t>
            </a:r>
            <a:endParaRPr sz="1450" b="1" i="0">
              <a:solidFill>
                <a:srgbClr val="0E2137"/>
              </a:solidFill>
              <a:latin typeface="微软雅黑" panose="020B0503020204020204" charset="-122"/>
              <a:ea typeface="微软雅黑" panose="020B0503020204020204" charset="-122"/>
              <a:cs typeface="微软雅黑" panose="020B0503020204020204" charset="-122"/>
            </a:endParaRPr>
          </a:p>
        </p:txBody>
      </p:sp>
      <p:sp>
        <p:nvSpPr>
          <p:cNvPr id="73" name="TextBox 33"/>
          <p:cNvSpPr txBox="1"/>
          <p:nvPr/>
        </p:nvSpPr>
        <p:spPr>
          <a:xfrm>
            <a:off x="1239520" y="4850130"/>
            <a:ext cx="1691640" cy="237744"/>
          </a:xfrm>
          <a:prstGeom prst="rect">
            <a:avLst/>
          </a:prstGeom>
          <a:noFill/>
        </p:spPr>
        <p:txBody>
          <a:bodyPr wrap="square" lIns="0" tIns="0" rIns="0" bIns="0" anchor="t">
            <a:spAutoFit/>
          </a:bodyPr>
          <a:lstStyle/>
          <a:p>
            <a:pPr algn="l">
              <a:lnSpc>
                <a:spcPct val="100000"/>
              </a:lnSpc>
            </a:pPr>
            <a:r>
              <a:rPr sz="1050" b="1" i="0">
                <a:solidFill>
                  <a:srgbClr val="3E9B68"/>
                </a:solidFill>
                <a:latin typeface="微软雅黑" panose="020B0503020204020204" charset="-122"/>
                <a:ea typeface="微软雅黑" panose="020B0503020204020204" charset="-122"/>
                <a:cs typeface="微软雅黑" panose="020B0503020204020204" charset="-122"/>
              </a:rPr>
              <a:t>Epoxy Resin</a:t>
            </a:r>
            <a:endParaRPr sz="1050" b="1" i="0">
              <a:solidFill>
                <a:srgbClr val="3E9B68"/>
              </a:solidFill>
              <a:latin typeface="微软雅黑" panose="020B0503020204020204" charset="-122"/>
              <a:ea typeface="微软雅黑" panose="020B0503020204020204" charset="-122"/>
              <a:cs typeface="微软雅黑" panose="020B0503020204020204" charset="-122"/>
            </a:endParaRPr>
          </a:p>
        </p:txBody>
      </p:sp>
      <p:sp>
        <p:nvSpPr>
          <p:cNvPr id="75" name="Rounded Rectangle 35"/>
          <p:cNvSpPr/>
          <p:nvPr/>
        </p:nvSpPr>
        <p:spPr>
          <a:xfrm>
            <a:off x="3490595" y="1698625"/>
            <a:ext cx="2541905" cy="786765"/>
          </a:xfrm>
          <a:prstGeom prst="roundRect">
            <a:avLst>
              <a:gd name="adj" fmla="val 4500"/>
            </a:avLst>
          </a:prstGeom>
          <a:solidFill>
            <a:srgbClr val="FFFFFF"/>
          </a:solidFill>
          <a:ln w="12700">
            <a:solidFill>
              <a:srgbClr val="D9E1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76" name="Rectangle 36"/>
          <p:cNvSpPr/>
          <p:nvPr/>
        </p:nvSpPr>
        <p:spPr>
          <a:xfrm>
            <a:off x="3490468" y="1698625"/>
            <a:ext cx="2542032" cy="73152"/>
          </a:xfrm>
          <a:prstGeom prst="rect">
            <a:avLst/>
          </a:prstGeom>
          <a:solidFill>
            <a:srgbClr val="7A6A5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77" name="Oval 37"/>
          <p:cNvSpPr/>
          <p:nvPr/>
        </p:nvSpPr>
        <p:spPr>
          <a:xfrm>
            <a:off x="3691636" y="1972945"/>
            <a:ext cx="402336" cy="402336"/>
          </a:xfrm>
          <a:prstGeom prst="ellipse">
            <a:avLst/>
          </a:prstGeom>
          <a:solidFill>
            <a:srgbClr val="7A6A5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78" name="TextBox 38"/>
          <p:cNvSpPr txBox="1"/>
          <p:nvPr/>
        </p:nvSpPr>
        <p:spPr>
          <a:xfrm>
            <a:off x="3691636" y="2041525"/>
            <a:ext cx="402336" cy="274320"/>
          </a:xfrm>
          <a:prstGeom prst="rect">
            <a:avLst/>
          </a:prstGeom>
          <a:noFill/>
        </p:spPr>
        <p:txBody>
          <a:bodyPr wrap="square" lIns="0" tIns="0" rIns="0" bIns="0" anchor="t">
            <a:spAutoFit/>
          </a:bodyPr>
          <a:lstStyle/>
          <a:p>
            <a:pPr algn="ctr">
              <a:lnSpc>
                <a:spcPct val="100000"/>
              </a:lnSpc>
            </a:pPr>
            <a:r>
              <a:rPr sz="1300" b="1" i="0">
                <a:solidFill>
                  <a:srgbClr val="FFFFFF"/>
                </a:solidFill>
                <a:latin typeface="微软雅黑" panose="020B0503020204020204" charset="-122"/>
                <a:ea typeface="微软雅黑" panose="020B0503020204020204" charset="-122"/>
                <a:cs typeface="微软雅黑" panose="020B0503020204020204" charset="-122"/>
              </a:rPr>
              <a:t>5</a:t>
            </a:r>
            <a:endParaRPr sz="13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79" name="TextBox 39"/>
          <p:cNvSpPr txBox="1"/>
          <p:nvPr/>
        </p:nvSpPr>
        <p:spPr>
          <a:xfrm>
            <a:off x="4221988" y="1936369"/>
            <a:ext cx="1691640" cy="292608"/>
          </a:xfrm>
          <a:prstGeom prst="rect">
            <a:avLst/>
          </a:prstGeom>
          <a:noFill/>
        </p:spPr>
        <p:txBody>
          <a:bodyPr wrap="square" lIns="0" tIns="0" rIns="0" bIns="0" anchor="t">
            <a:spAutoFit/>
          </a:bodyPr>
          <a:lstStyle/>
          <a:p>
            <a:pPr algn="l">
              <a:lnSpc>
                <a:spcPct val="100000"/>
              </a:lnSpc>
            </a:pPr>
            <a:r>
              <a:rPr sz="1450" b="1" i="0">
                <a:solidFill>
                  <a:srgbClr val="0E2137"/>
                </a:solidFill>
                <a:latin typeface="微软雅黑" panose="020B0503020204020204" charset="-122"/>
                <a:ea typeface="微软雅黑" panose="020B0503020204020204" charset="-122"/>
                <a:cs typeface="微软雅黑" panose="020B0503020204020204" charset="-122"/>
              </a:rPr>
              <a:t>无机填料</a:t>
            </a:r>
            <a:endParaRPr sz="1450" b="1" i="0">
              <a:solidFill>
                <a:srgbClr val="0E2137"/>
              </a:solidFill>
              <a:latin typeface="微软雅黑" panose="020B0503020204020204" charset="-122"/>
              <a:ea typeface="微软雅黑" panose="020B0503020204020204" charset="-122"/>
              <a:cs typeface="微软雅黑" panose="020B0503020204020204" charset="-122"/>
            </a:endParaRPr>
          </a:p>
        </p:txBody>
      </p:sp>
      <p:sp>
        <p:nvSpPr>
          <p:cNvPr id="80" name="TextBox 40"/>
          <p:cNvSpPr txBox="1"/>
          <p:nvPr/>
        </p:nvSpPr>
        <p:spPr>
          <a:xfrm>
            <a:off x="4221988" y="2247265"/>
            <a:ext cx="1691640" cy="237744"/>
          </a:xfrm>
          <a:prstGeom prst="rect">
            <a:avLst/>
          </a:prstGeom>
          <a:noFill/>
        </p:spPr>
        <p:txBody>
          <a:bodyPr wrap="square" lIns="0" tIns="0" rIns="0" bIns="0" anchor="t">
            <a:spAutoFit/>
          </a:bodyPr>
          <a:lstStyle/>
          <a:p>
            <a:pPr algn="l">
              <a:lnSpc>
                <a:spcPct val="100000"/>
              </a:lnSpc>
            </a:pPr>
            <a:r>
              <a:rPr sz="1050" b="1" i="0">
                <a:solidFill>
                  <a:srgbClr val="7A6A55"/>
                </a:solidFill>
                <a:latin typeface="微软雅黑" panose="020B0503020204020204" charset="-122"/>
                <a:ea typeface="微软雅黑" panose="020B0503020204020204" charset="-122"/>
                <a:cs typeface="微软雅黑" panose="020B0503020204020204" charset="-122"/>
              </a:rPr>
              <a:t>Filler</a:t>
            </a:r>
            <a:endParaRPr sz="1050" b="1" i="0">
              <a:solidFill>
                <a:srgbClr val="7A6A55"/>
              </a:solidFill>
              <a:latin typeface="微软雅黑" panose="020B0503020204020204" charset="-122"/>
              <a:ea typeface="微软雅黑" panose="020B0503020204020204" charset="-122"/>
              <a:cs typeface="微软雅黑" panose="020B0503020204020204" charset="-122"/>
            </a:endParaRPr>
          </a:p>
        </p:txBody>
      </p:sp>
      <p:sp>
        <p:nvSpPr>
          <p:cNvPr id="82" name="Rounded Rectangle 42"/>
          <p:cNvSpPr/>
          <p:nvPr/>
        </p:nvSpPr>
        <p:spPr>
          <a:xfrm>
            <a:off x="3490595" y="2600325"/>
            <a:ext cx="2541905" cy="786765"/>
          </a:xfrm>
          <a:prstGeom prst="roundRect">
            <a:avLst>
              <a:gd name="adj" fmla="val 4500"/>
            </a:avLst>
          </a:prstGeom>
          <a:solidFill>
            <a:srgbClr val="FFFFFF"/>
          </a:solidFill>
          <a:ln w="12700">
            <a:solidFill>
              <a:srgbClr val="D9E1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83" name="Rectangle 43"/>
          <p:cNvSpPr/>
          <p:nvPr/>
        </p:nvSpPr>
        <p:spPr>
          <a:xfrm>
            <a:off x="3490722" y="2600325"/>
            <a:ext cx="2542032" cy="73152"/>
          </a:xfrm>
          <a:prstGeom prst="rect">
            <a:avLst/>
          </a:prstGeom>
          <a:solidFill>
            <a:srgbClr val="B044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84" name="Oval 44"/>
          <p:cNvSpPr/>
          <p:nvPr/>
        </p:nvSpPr>
        <p:spPr>
          <a:xfrm>
            <a:off x="3691890" y="2874645"/>
            <a:ext cx="402336" cy="402336"/>
          </a:xfrm>
          <a:prstGeom prst="ellipse">
            <a:avLst/>
          </a:prstGeom>
          <a:solidFill>
            <a:srgbClr val="B0446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85" name="TextBox 45"/>
          <p:cNvSpPr txBox="1"/>
          <p:nvPr/>
        </p:nvSpPr>
        <p:spPr>
          <a:xfrm>
            <a:off x="3691890" y="2943225"/>
            <a:ext cx="402336" cy="274320"/>
          </a:xfrm>
          <a:prstGeom prst="rect">
            <a:avLst/>
          </a:prstGeom>
          <a:noFill/>
        </p:spPr>
        <p:txBody>
          <a:bodyPr wrap="square" lIns="0" tIns="0" rIns="0" bIns="0" anchor="t">
            <a:spAutoFit/>
          </a:bodyPr>
          <a:lstStyle/>
          <a:p>
            <a:pPr algn="ctr">
              <a:lnSpc>
                <a:spcPct val="100000"/>
              </a:lnSpc>
            </a:pPr>
            <a:r>
              <a:rPr sz="1300" b="1" i="0">
                <a:solidFill>
                  <a:srgbClr val="FFFFFF"/>
                </a:solidFill>
                <a:latin typeface="微软雅黑" panose="020B0503020204020204" charset="-122"/>
                <a:ea typeface="微软雅黑" panose="020B0503020204020204" charset="-122"/>
                <a:cs typeface="微软雅黑" panose="020B0503020204020204" charset="-122"/>
              </a:rPr>
              <a:t>6</a:t>
            </a:r>
            <a:endParaRPr sz="13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86" name="TextBox 46"/>
          <p:cNvSpPr txBox="1"/>
          <p:nvPr/>
        </p:nvSpPr>
        <p:spPr>
          <a:xfrm>
            <a:off x="4222242" y="2838069"/>
            <a:ext cx="1691640" cy="292608"/>
          </a:xfrm>
          <a:prstGeom prst="rect">
            <a:avLst/>
          </a:prstGeom>
          <a:noFill/>
        </p:spPr>
        <p:txBody>
          <a:bodyPr wrap="square" lIns="0" tIns="0" rIns="0" bIns="0" anchor="t">
            <a:spAutoFit/>
          </a:bodyPr>
          <a:lstStyle/>
          <a:p>
            <a:pPr algn="l">
              <a:lnSpc>
                <a:spcPct val="100000"/>
              </a:lnSpc>
            </a:pPr>
            <a:r>
              <a:rPr sz="1450" b="1" i="0">
                <a:solidFill>
                  <a:srgbClr val="0E2137"/>
                </a:solidFill>
                <a:latin typeface="微软雅黑" panose="020B0503020204020204" charset="-122"/>
                <a:ea typeface="微软雅黑" panose="020B0503020204020204" charset="-122"/>
                <a:cs typeface="微软雅黑" panose="020B0503020204020204" charset="-122"/>
              </a:rPr>
              <a:t>颜料</a:t>
            </a:r>
            <a:endParaRPr sz="1450" b="1" i="0">
              <a:solidFill>
                <a:srgbClr val="0E2137"/>
              </a:solidFill>
              <a:latin typeface="微软雅黑" panose="020B0503020204020204" charset="-122"/>
              <a:ea typeface="微软雅黑" panose="020B0503020204020204" charset="-122"/>
              <a:cs typeface="微软雅黑" panose="020B0503020204020204" charset="-122"/>
            </a:endParaRPr>
          </a:p>
        </p:txBody>
      </p:sp>
      <p:sp>
        <p:nvSpPr>
          <p:cNvPr id="87" name="TextBox 47"/>
          <p:cNvSpPr txBox="1"/>
          <p:nvPr/>
        </p:nvSpPr>
        <p:spPr>
          <a:xfrm>
            <a:off x="4004437" y="3486150"/>
            <a:ext cx="1691640" cy="237744"/>
          </a:xfrm>
          <a:prstGeom prst="rect">
            <a:avLst/>
          </a:prstGeom>
          <a:noFill/>
        </p:spPr>
        <p:txBody>
          <a:bodyPr wrap="square" lIns="0" tIns="0" rIns="0" bIns="0" anchor="t">
            <a:spAutoFit/>
          </a:bodyPr>
          <a:lstStyle/>
          <a:p>
            <a:pPr algn="l">
              <a:lnSpc>
                <a:spcPct val="100000"/>
              </a:lnSpc>
            </a:pPr>
            <a:r>
              <a:rPr sz="1050" b="1" i="0">
                <a:solidFill>
                  <a:srgbClr val="B0446E"/>
                </a:solidFill>
                <a:latin typeface="微软雅黑" panose="020B0503020204020204" charset="-122"/>
                <a:ea typeface="微软雅黑" panose="020B0503020204020204" charset="-122"/>
                <a:cs typeface="微软雅黑" panose="020B0503020204020204" charset="-122"/>
              </a:rPr>
              <a:t>Pigment</a:t>
            </a:r>
            <a:endParaRPr sz="1050" b="1" i="0">
              <a:solidFill>
                <a:srgbClr val="B0446E"/>
              </a:solidFill>
              <a:latin typeface="微软雅黑" panose="020B0503020204020204" charset="-122"/>
              <a:ea typeface="微软雅黑" panose="020B0503020204020204" charset="-122"/>
              <a:cs typeface="微软雅黑" panose="020B0503020204020204" charset="-122"/>
            </a:endParaRPr>
          </a:p>
        </p:txBody>
      </p:sp>
      <p:sp>
        <p:nvSpPr>
          <p:cNvPr id="89" name="Rounded Rectangle 49"/>
          <p:cNvSpPr/>
          <p:nvPr/>
        </p:nvSpPr>
        <p:spPr>
          <a:xfrm>
            <a:off x="3490595" y="3449320"/>
            <a:ext cx="2541905" cy="786765"/>
          </a:xfrm>
          <a:prstGeom prst="roundRect">
            <a:avLst>
              <a:gd name="adj" fmla="val 4500"/>
            </a:avLst>
          </a:prstGeom>
          <a:solidFill>
            <a:srgbClr val="FFFFFF"/>
          </a:solidFill>
          <a:ln w="12700">
            <a:solidFill>
              <a:srgbClr val="D9E1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90" name="Rectangle 50"/>
          <p:cNvSpPr/>
          <p:nvPr/>
        </p:nvSpPr>
        <p:spPr>
          <a:xfrm>
            <a:off x="3490341" y="3449320"/>
            <a:ext cx="2542032" cy="73152"/>
          </a:xfrm>
          <a:prstGeom prst="rect">
            <a:avLst/>
          </a:prstGeom>
          <a:solidFill>
            <a:srgbClr val="6B7B8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91" name="Oval 51"/>
          <p:cNvSpPr/>
          <p:nvPr/>
        </p:nvSpPr>
        <p:spPr>
          <a:xfrm>
            <a:off x="3691509" y="3723640"/>
            <a:ext cx="402336" cy="402336"/>
          </a:xfrm>
          <a:prstGeom prst="ellipse">
            <a:avLst/>
          </a:prstGeom>
          <a:solidFill>
            <a:srgbClr val="6B7B8E"/>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92" name="TextBox 52"/>
          <p:cNvSpPr txBox="1"/>
          <p:nvPr/>
        </p:nvSpPr>
        <p:spPr>
          <a:xfrm>
            <a:off x="3691509" y="3792220"/>
            <a:ext cx="402336" cy="274320"/>
          </a:xfrm>
          <a:prstGeom prst="rect">
            <a:avLst/>
          </a:prstGeom>
          <a:noFill/>
        </p:spPr>
        <p:txBody>
          <a:bodyPr wrap="square" lIns="0" tIns="0" rIns="0" bIns="0" anchor="t">
            <a:spAutoFit/>
          </a:bodyPr>
          <a:lstStyle/>
          <a:p>
            <a:pPr algn="ctr">
              <a:lnSpc>
                <a:spcPct val="100000"/>
              </a:lnSpc>
            </a:pPr>
            <a:r>
              <a:rPr sz="1300" b="1" i="0">
                <a:solidFill>
                  <a:srgbClr val="FFFFFF"/>
                </a:solidFill>
                <a:latin typeface="微软雅黑" panose="020B0503020204020204" charset="-122"/>
                <a:ea typeface="微软雅黑" panose="020B0503020204020204" charset="-122"/>
                <a:cs typeface="微软雅黑" panose="020B0503020204020204" charset="-122"/>
              </a:rPr>
              <a:t>7</a:t>
            </a:r>
            <a:endParaRPr sz="1300" b="1" i="0">
              <a:solidFill>
                <a:srgbClr val="FFFFFF"/>
              </a:solidFill>
              <a:latin typeface="微软雅黑" panose="020B0503020204020204" charset="-122"/>
              <a:ea typeface="微软雅黑" panose="020B0503020204020204" charset="-122"/>
              <a:cs typeface="微软雅黑" panose="020B0503020204020204" charset="-122"/>
            </a:endParaRPr>
          </a:p>
        </p:txBody>
      </p:sp>
      <p:sp>
        <p:nvSpPr>
          <p:cNvPr id="93" name="TextBox 53"/>
          <p:cNvSpPr txBox="1"/>
          <p:nvPr/>
        </p:nvSpPr>
        <p:spPr>
          <a:xfrm>
            <a:off x="4221861" y="3687064"/>
            <a:ext cx="1691640" cy="292608"/>
          </a:xfrm>
          <a:prstGeom prst="rect">
            <a:avLst/>
          </a:prstGeom>
          <a:noFill/>
        </p:spPr>
        <p:txBody>
          <a:bodyPr wrap="square" lIns="0" tIns="0" rIns="0" bIns="0" anchor="t">
            <a:spAutoFit/>
          </a:bodyPr>
          <a:lstStyle/>
          <a:p>
            <a:pPr algn="l">
              <a:lnSpc>
                <a:spcPct val="100000"/>
              </a:lnSpc>
            </a:pPr>
            <a:r>
              <a:rPr sz="1450" b="1" i="0">
                <a:solidFill>
                  <a:srgbClr val="0E2137"/>
                </a:solidFill>
                <a:latin typeface="微软雅黑" panose="020B0503020204020204" charset="-122"/>
                <a:ea typeface="微软雅黑" panose="020B0503020204020204" charset="-122"/>
                <a:cs typeface="微软雅黑" panose="020B0503020204020204" charset="-122"/>
              </a:rPr>
              <a:t>助剂</a:t>
            </a:r>
            <a:endParaRPr sz="1450" b="1" i="0">
              <a:solidFill>
                <a:srgbClr val="0E2137"/>
              </a:solidFill>
              <a:latin typeface="微软雅黑" panose="020B0503020204020204" charset="-122"/>
              <a:ea typeface="微软雅黑" panose="020B0503020204020204" charset="-122"/>
              <a:cs typeface="微软雅黑" panose="020B0503020204020204" charset="-122"/>
            </a:endParaRPr>
          </a:p>
        </p:txBody>
      </p:sp>
      <p:sp>
        <p:nvSpPr>
          <p:cNvPr id="94" name="TextBox 54"/>
          <p:cNvSpPr txBox="1"/>
          <p:nvPr/>
        </p:nvSpPr>
        <p:spPr>
          <a:xfrm>
            <a:off x="4221861" y="3997960"/>
            <a:ext cx="1691640" cy="237744"/>
          </a:xfrm>
          <a:prstGeom prst="rect">
            <a:avLst/>
          </a:prstGeom>
          <a:noFill/>
        </p:spPr>
        <p:txBody>
          <a:bodyPr wrap="square" lIns="0" tIns="0" rIns="0" bIns="0" anchor="t">
            <a:spAutoFit/>
          </a:bodyPr>
          <a:lstStyle/>
          <a:p>
            <a:pPr algn="l">
              <a:lnSpc>
                <a:spcPct val="100000"/>
              </a:lnSpc>
            </a:pPr>
            <a:r>
              <a:rPr sz="1050" b="1" i="0">
                <a:solidFill>
                  <a:srgbClr val="6B7B8E"/>
                </a:solidFill>
                <a:latin typeface="微软雅黑" panose="020B0503020204020204" charset="-122"/>
                <a:ea typeface="微软雅黑" panose="020B0503020204020204" charset="-122"/>
                <a:cs typeface="微软雅黑" panose="020B0503020204020204" charset="-122"/>
              </a:rPr>
              <a:t>Additive</a:t>
            </a:r>
            <a:endParaRPr sz="1050" b="1" i="0">
              <a:solidFill>
                <a:srgbClr val="6B7B8E"/>
              </a:solidFill>
              <a:latin typeface="微软雅黑" panose="020B0503020204020204" charset="-122"/>
              <a:ea typeface="微软雅黑" panose="020B0503020204020204" charset="-122"/>
              <a:cs typeface="微软雅黑" panose="020B0503020204020204" charset="-122"/>
            </a:endParaRPr>
          </a:p>
        </p:txBody>
      </p:sp>
      <p:sp>
        <p:nvSpPr>
          <p:cNvPr id="96" name="Rounded Rectangle 56"/>
          <p:cNvSpPr/>
          <p:nvPr/>
        </p:nvSpPr>
        <p:spPr>
          <a:xfrm>
            <a:off x="3490595" y="4301490"/>
            <a:ext cx="2541905" cy="786765"/>
          </a:xfrm>
          <a:prstGeom prst="roundRect">
            <a:avLst>
              <a:gd name="adj" fmla="val 4500"/>
            </a:avLst>
          </a:prstGeom>
          <a:solidFill>
            <a:srgbClr val="0E213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97" name="TextBox 57"/>
          <p:cNvSpPr txBox="1"/>
          <p:nvPr/>
        </p:nvSpPr>
        <p:spPr>
          <a:xfrm>
            <a:off x="3596132" y="4389120"/>
            <a:ext cx="2148840" cy="292608"/>
          </a:xfrm>
          <a:prstGeom prst="rect">
            <a:avLst/>
          </a:prstGeom>
          <a:noFill/>
        </p:spPr>
        <p:txBody>
          <a:bodyPr wrap="square" lIns="0" tIns="0" rIns="0" bIns="0" anchor="t">
            <a:spAutoFit/>
          </a:bodyPr>
          <a:lstStyle/>
          <a:p>
            <a:pPr algn="l">
              <a:lnSpc>
                <a:spcPct val="100000"/>
              </a:lnSpc>
            </a:pPr>
            <a:r>
              <a:rPr sz="1450" b="1" i="0">
                <a:solidFill>
                  <a:srgbClr val="10A8A0"/>
                </a:solidFill>
                <a:latin typeface="微软雅黑" panose="020B0503020204020204" charset="-122"/>
                <a:ea typeface="微软雅黑" panose="020B0503020204020204" charset="-122"/>
                <a:cs typeface="微软雅黑" panose="020B0503020204020204" charset="-122"/>
              </a:rPr>
              <a:t>双固化体系</a:t>
            </a:r>
            <a:endParaRPr sz="1450" b="1" i="0">
              <a:solidFill>
                <a:srgbClr val="10A8A0"/>
              </a:solidFill>
              <a:latin typeface="微软雅黑" panose="020B0503020204020204" charset="-122"/>
              <a:ea typeface="微软雅黑" panose="020B0503020204020204" charset="-122"/>
              <a:cs typeface="微软雅黑" panose="020B0503020204020204" charset="-122"/>
            </a:endParaRPr>
          </a:p>
        </p:txBody>
      </p:sp>
      <p:sp>
        <p:nvSpPr>
          <p:cNvPr id="98" name="Rectangle 58"/>
          <p:cNvSpPr/>
          <p:nvPr/>
        </p:nvSpPr>
        <p:spPr>
          <a:xfrm>
            <a:off x="3634232" y="4669916"/>
            <a:ext cx="822960" cy="45720"/>
          </a:xfrm>
          <a:prstGeom prst="rect">
            <a:avLst/>
          </a:prstGeom>
          <a:solidFill>
            <a:srgbClr val="10A8A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99" name="TextBox 59"/>
          <p:cNvSpPr txBox="1"/>
          <p:nvPr/>
        </p:nvSpPr>
        <p:spPr>
          <a:xfrm>
            <a:off x="4805045" y="4330065"/>
            <a:ext cx="1228090" cy="699770"/>
          </a:xfrm>
          <a:prstGeom prst="rect">
            <a:avLst/>
          </a:prstGeom>
          <a:noFill/>
        </p:spPr>
        <p:txBody>
          <a:bodyPr wrap="square" lIns="0" tIns="0" rIns="0" bIns="0" anchor="t">
            <a:spAutoFit/>
          </a:bodyPr>
          <a:lstStyle/>
          <a:p>
            <a:pPr algn="l">
              <a:lnSpc>
                <a:spcPct val="132000"/>
              </a:lnSpc>
            </a:pPr>
            <a:r>
              <a:rPr sz="1150" b="0" i="0">
                <a:solidFill>
                  <a:srgbClr val="C6D3E0"/>
                </a:solidFill>
                <a:latin typeface="微软雅黑" panose="020B0503020204020204" charset="-122"/>
                <a:ea typeface="微软雅黑" panose="020B0503020204020204" charset="-122"/>
                <a:cs typeface="微软雅黑" panose="020B0503020204020204" charset="-122"/>
              </a:rPr>
              <a:t>UV 光固化</a:t>
            </a:r>
            <a:endParaRPr sz="1150" b="0" i="0">
              <a:solidFill>
                <a:srgbClr val="C6D3E0"/>
              </a:solidFill>
              <a:latin typeface="微软雅黑" panose="020B0503020204020204" charset="-122"/>
              <a:ea typeface="微软雅黑" panose="020B0503020204020204" charset="-122"/>
              <a:cs typeface="微软雅黑" panose="020B0503020204020204" charset="-122"/>
            </a:endParaRPr>
          </a:p>
          <a:p>
            <a:pPr algn="l">
              <a:lnSpc>
                <a:spcPct val="132000"/>
              </a:lnSpc>
            </a:pPr>
            <a:r>
              <a:rPr sz="1150" b="0" i="0">
                <a:solidFill>
                  <a:srgbClr val="C6D3E0"/>
                </a:solidFill>
                <a:latin typeface="微软雅黑" panose="020B0503020204020204" charset="-122"/>
                <a:ea typeface="微软雅黑" panose="020B0503020204020204" charset="-122"/>
                <a:cs typeface="微软雅黑" panose="020B0503020204020204" charset="-122"/>
              </a:rPr>
              <a:t>热烤固化</a:t>
            </a:r>
            <a:endParaRPr sz="1150" b="0" i="0">
              <a:solidFill>
                <a:srgbClr val="C6D3E0"/>
              </a:solidFill>
              <a:latin typeface="微软雅黑" panose="020B0503020204020204" charset="-122"/>
              <a:ea typeface="微软雅黑" panose="020B0503020204020204" charset="-122"/>
              <a:cs typeface="微软雅黑" panose="020B0503020204020204" charset="-122"/>
            </a:endParaRPr>
          </a:p>
          <a:p>
            <a:pPr algn="l">
              <a:lnSpc>
                <a:spcPct val="132000"/>
              </a:lnSpc>
            </a:pPr>
            <a:r>
              <a:rPr sz="1150" b="0" i="0">
                <a:solidFill>
                  <a:srgbClr val="C6D3E0"/>
                </a:solidFill>
                <a:latin typeface="微软雅黑" panose="020B0503020204020204" charset="-122"/>
                <a:ea typeface="微软雅黑" panose="020B0503020204020204" charset="-122"/>
                <a:cs typeface="微软雅黑" panose="020B0503020204020204" charset="-122"/>
              </a:rPr>
              <a:t>两者缺一不可</a:t>
            </a:r>
            <a:r>
              <a:rPr lang="en-US" sz="1150" b="0" i="0">
                <a:solidFill>
                  <a:srgbClr val="C6D3E0"/>
                </a:solidFill>
                <a:latin typeface="微软雅黑" panose="020B0503020204020204" charset="-122"/>
                <a:ea typeface="微软雅黑" panose="020B0503020204020204" charset="-122"/>
                <a:cs typeface="微软雅黑" panose="020B0503020204020204" charset="-122"/>
              </a:rPr>
              <a:t>.</a:t>
            </a:r>
            <a:endParaRPr lang="en-US" sz="1150" b="0" i="0">
              <a:solidFill>
                <a:srgbClr val="C6D3E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3" name="AutoShape 3"/>
          <p:cNvSpPr/>
          <p:nvPr/>
        </p:nvSpPr>
        <p:spPr>
          <a:xfrm>
            <a:off x="-1016000" y="5080000"/>
            <a:ext cx="2540000" cy="2540000"/>
          </a:xfrm>
          <a:prstGeom prst="ellipse">
            <a:avLst/>
          </a:prstGeom>
          <a:solidFill>
            <a:srgbClr val="FF8C0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01600" cy="508000"/>
          </a:xfrm>
          <a:prstGeom prst="roundRect">
            <a:avLst>
              <a:gd name="adj" fmla="val 0"/>
            </a:avLst>
          </a:prstGeom>
          <a:solidFill>
            <a:srgbClr val="17355E">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508000"/>
            <a:ext cx="952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03 · 工序一：前处理与涂布工艺概述</a:t>
            </a:r>
            <a:endParaRPr lang="en-US" sz="1100"/>
          </a:p>
        </p:txBody>
      </p:sp>
      <p:sp>
        <p:nvSpPr>
          <p:cNvPr id="6" name="AutoShape 6"/>
          <p:cNvSpPr/>
          <p:nvPr/>
        </p:nvSpPr>
        <p:spPr>
          <a:xfrm>
            <a:off x="10922000" y="5715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69696"/>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7" name="AutoShape 7"/>
          <p:cNvSpPr/>
          <p:nvPr/>
        </p:nvSpPr>
        <p:spPr>
          <a:xfrm>
            <a:off x="508000" y="1270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01 / 前处理：微蚀粗化</a:t>
            </a:r>
            <a:endParaRPr lang="en-US" sz="1100"/>
          </a:p>
        </p:txBody>
      </p:sp>
      <p:sp>
        <p:nvSpPr>
          <p:cNvPr id="8" name="AutoShape 8"/>
          <p:cNvSpPr/>
          <p:nvPr/>
        </p:nvSpPr>
        <p:spPr>
          <a:xfrm>
            <a:off x="508000" y="1778000"/>
            <a:ext cx="5461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通过化学微蚀与机械磨刷协同作用，在铜箔表面构建致密的微观粗糙结构，从根本上提升感光油墨的附着力，避免后续固化或弯折过程中出现防焊层脱落、起皮等质量问题。</a:t>
            </a:r>
            <a:endParaRPr lang="en-US" sz="1100"/>
          </a:p>
        </p:txBody>
      </p:sp>
      <p:sp>
        <p:nvSpPr>
          <p:cNvPr id="9" name="AutoShape 9"/>
          <p:cNvSpPr/>
          <p:nvPr/>
        </p:nvSpPr>
        <p:spPr>
          <a:xfrm>
            <a:off x="508000" y="2667000"/>
            <a:ext cx="5461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主流采用水平传送式RTR微蚀线，配合硫酸-双氧水体系，集成尼龙磨刷、高压水洗及热风干燥单元，实现卷料连续高效处理。</a:t>
            </a:r>
            <a:endParaRPr lang="en-US" sz="1100"/>
          </a:p>
        </p:txBody>
      </p:sp>
      <p:sp>
        <p:nvSpPr>
          <p:cNvPr id="10" name="AutoShape 10"/>
          <p:cNvSpPr/>
          <p:nvPr/>
        </p:nvSpPr>
        <p:spPr>
          <a:xfrm>
            <a:off x="508000" y="3302000"/>
            <a:ext cx="5461000" cy="952500"/>
          </a:xfrm>
          <a:prstGeom prst="roundRect">
            <a:avLst>
              <a:gd name="adj" fmla="val 0"/>
            </a:avLst>
          </a:prstGeom>
          <a:solidFill>
            <a:srgbClr val="FF8C00">
              <a:alpha val="8000"/>
            </a:srgbClr>
          </a:solidFill>
          <a:ln w="12700" cap="flat" cmpd="sng">
            <a:solidFill>
              <a:srgbClr val="FF8C00">
                <a:alpha val="3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635000" y="3403600"/>
            <a:ext cx="5207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1" i="0" u="none" strike="noStrike">
                <a:solidFill>
                  <a:srgbClr val="E65100"/>
                </a:solidFill>
                <a:latin typeface="Noto Sans SC" panose="020B0200000000000000" charset="-122"/>
                <a:ea typeface="Noto Sans SC" panose="020B0200000000000000" charset="-122"/>
                <a:cs typeface="Noto Sans SC" panose="020B0200000000000000" charset="-122"/>
                <a:sym typeface="Noto Sans SC" panose="020B0200000000000000" charset="-122"/>
              </a:rPr>
              <a:t>⚠️ 关键管控：</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43200"/>
                </a:solidFill>
                <a:latin typeface="Noto Sans SC" panose="020B0200000000000000" charset="-122"/>
                <a:ea typeface="Noto Sans SC" panose="020B0200000000000000" charset="-122"/>
                <a:cs typeface="Noto Sans SC" panose="020B0200000000000000" charset="-122"/>
                <a:sym typeface="Noto Sans SC" panose="020B0200000000000000" charset="-122"/>
              </a:rPr>
              <a:t>微蚀量需精准控制在0.5~1.5μm；粗化后必须彻底烘干，杜绝水渍与氧化残留，否则会引发针孔、分层等致命缺陷。</a:t>
            </a:r>
            <a:endParaRPr lang="en-US" sz="1100"/>
          </a:p>
        </p:txBody>
      </p:sp>
      <p:sp>
        <p:nvSpPr>
          <p:cNvPr id="12" name="AutoShape 12"/>
          <p:cNvSpPr/>
          <p:nvPr/>
        </p:nvSpPr>
        <p:spPr>
          <a:xfrm>
            <a:off x="6223000" y="1270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02 / 涂布工艺核心目标</a:t>
            </a:r>
            <a:endParaRPr lang="en-US" sz="1100"/>
          </a:p>
        </p:txBody>
      </p:sp>
      <p:sp>
        <p:nvSpPr>
          <p:cNvPr id="13" name="AutoShape 13"/>
          <p:cNvSpPr/>
          <p:nvPr/>
        </p:nvSpPr>
        <p:spPr>
          <a:xfrm>
            <a:off x="6223000" y="1778000"/>
            <a:ext cx="5461000" cy="234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在柔性FPC基材的铜箔表面，均匀涂覆设定厚度的液态感光防焊油墨。核心在于确保油墨完整覆盖线路图形区域，无漏涂、无积油；同时严格控制涂层厚度的一致性（公差±5μm）与表面平整度，消除气泡、流平不良等瑕疵。这不仅是为了实现良好的绝缘防护，更是为后续的曝光、显影工序提供合格的基础涂层，直接决定了线路图形的最终精度与可靠性。</a:t>
            </a:r>
            <a:endParaRPr lang="en-US" sz="1100"/>
          </a:p>
        </p:txBody>
      </p:sp>
      <p:cxnSp>
        <p:nvCxnSpPr>
          <p:cNvPr id="14" name="Connector 14"/>
          <p:cNvCxnSpPr/>
          <p:nvPr/>
        </p:nvCxnSpPr>
        <p:spPr>
          <a:xfrm rot="-3906">
            <a:off x="508004" y="4375150"/>
            <a:ext cx="11176000" cy="12700"/>
          </a:xfrm>
          <a:prstGeom prst="straightConnector1">
            <a:avLst/>
          </a:prstGeom>
          <a:solidFill>
            <a:srgbClr val="DEE0E3">
              <a:alpha val="100000"/>
            </a:srgbClr>
          </a:solidFill>
          <a:ln w="12700" cap="flat" cmpd="sng">
            <a:solidFill>
              <a:srgbClr val="17355E">
                <a:alpha val="15000"/>
              </a:srgbClr>
            </a:solidFill>
            <a:prstDash val="solid"/>
            <a:round/>
            <a:headEnd type="none" w="med" len="med"/>
            <a:tailEnd type="none" w="med" len="med"/>
          </a:ln>
        </p:spPr>
      </p:cxnSp>
      <p:sp>
        <p:nvSpPr>
          <p:cNvPr id="15" name="AutoShape 15"/>
          <p:cNvSpPr/>
          <p:nvPr/>
        </p:nvSpPr>
        <p:spPr>
          <a:xfrm>
            <a:off x="508000" y="4508500"/>
            <a:ext cx="1117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03 / 四大主流涂布方式对比</a:t>
            </a:r>
            <a:endParaRPr lang="en-US" sz="1100"/>
          </a:p>
        </p:txBody>
      </p:sp>
      <p:sp>
        <p:nvSpPr>
          <p:cNvPr id="16" name="AutoShape 16"/>
          <p:cNvSpPr/>
          <p:nvPr/>
        </p:nvSpPr>
        <p:spPr>
          <a:xfrm>
            <a:off x="508000" y="5016500"/>
            <a:ext cx="2667000" cy="1333500"/>
          </a:xfrm>
          <a:prstGeom prst="roundRect">
            <a:avLst>
              <a:gd name="adj" fmla="val 0"/>
            </a:avLst>
          </a:prstGeom>
          <a:solidFill>
            <a:srgbClr val="17355E">
              <a:alpha val="5000"/>
            </a:srgbClr>
          </a:solidFill>
          <a:ln w="12700" cap="flat" cmpd="sng">
            <a:solidFill>
              <a:srgbClr val="17355E">
                <a:alpha val="1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0400" y="5143500"/>
            <a:ext cx="304800" cy="304800"/>
          </a:xfrm>
          <a:prstGeom prst="rect">
            <a:avLst/>
          </a:prstGeom>
        </p:spPr>
      </p:pic>
      <p:sp>
        <p:nvSpPr>
          <p:cNvPr id="18" name="AutoShape 18"/>
          <p:cNvSpPr/>
          <p:nvPr/>
        </p:nvSpPr>
        <p:spPr>
          <a:xfrm>
            <a:off x="1041400" y="5143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丝网印刷</a:t>
            </a:r>
            <a:endParaRPr lang="en-US" sz="1100"/>
          </a:p>
        </p:txBody>
      </p:sp>
      <p:sp>
        <p:nvSpPr>
          <p:cNvPr id="19" name="AutoShape 19"/>
          <p:cNvSpPr/>
          <p:nvPr/>
        </p:nvSpPr>
        <p:spPr>
          <a:xfrm>
            <a:off x="660400" y="5524500"/>
            <a:ext cx="241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传统网版漏印工艺，技术成熟、设备成本低，适合批量生产，对油墨适应性强。</a:t>
            </a:r>
            <a:endParaRPr lang="en-US" sz="1100"/>
          </a:p>
        </p:txBody>
      </p:sp>
      <p:sp>
        <p:nvSpPr>
          <p:cNvPr id="20" name="AutoShape 20"/>
          <p:cNvSpPr/>
          <p:nvPr/>
        </p:nvSpPr>
        <p:spPr>
          <a:xfrm>
            <a:off x="3276600" y="5016500"/>
            <a:ext cx="2667000" cy="1333500"/>
          </a:xfrm>
          <a:prstGeom prst="roundRect">
            <a:avLst>
              <a:gd name="adj" fmla="val 0"/>
            </a:avLst>
          </a:prstGeom>
          <a:solidFill>
            <a:srgbClr val="17355E">
              <a:alpha val="5000"/>
            </a:srgbClr>
          </a:solidFill>
          <a:ln w="12700" cap="flat" cmpd="sng">
            <a:solidFill>
              <a:srgbClr val="17355E">
                <a:alpha val="1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143500"/>
            <a:ext cx="304800" cy="304800"/>
          </a:xfrm>
          <a:prstGeom prst="rect">
            <a:avLst/>
          </a:prstGeom>
        </p:spPr>
      </p:pic>
      <p:sp>
        <p:nvSpPr>
          <p:cNvPr id="22" name="AutoShape 22"/>
          <p:cNvSpPr/>
          <p:nvPr/>
        </p:nvSpPr>
        <p:spPr>
          <a:xfrm>
            <a:off x="3810000" y="5143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喷涂工艺</a:t>
            </a:r>
            <a:endParaRPr lang="en-US" sz="1100"/>
          </a:p>
        </p:txBody>
      </p:sp>
      <p:sp>
        <p:nvSpPr>
          <p:cNvPr id="23" name="AutoShape 23"/>
          <p:cNvSpPr/>
          <p:nvPr/>
        </p:nvSpPr>
        <p:spPr>
          <a:xfrm>
            <a:off x="3429000" y="5524500"/>
            <a:ext cx="241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高压雾化喷涂，适配RTR连续化量产，涂布均匀性好，效率高，适合大面积基材。</a:t>
            </a:r>
            <a:endParaRPr lang="en-US" sz="1100"/>
          </a:p>
        </p:txBody>
      </p:sp>
      <p:sp>
        <p:nvSpPr>
          <p:cNvPr id="24" name="AutoShape 24"/>
          <p:cNvSpPr/>
          <p:nvPr/>
        </p:nvSpPr>
        <p:spPr>
          <a:xfrm>
            <a:off x="6045200" y="5016500"/>
            <a:ext cx="2667000" cy="1333500"/>
          </a:xfrm>
          <a:prstGeom prst="roundRect">
            <a:avLst>
              <a:gd name="adj" fmla="val 0"/>
            </a:avLst>
          </a:prstGeom>
          <a:solidFill>
            <a:srgbClr val="17355E">
              <a:alpha val="5000"/>
            </a:srgbClr>
          </a:solidFill>
          <a:ln w="12700" cap="flat" cmpd="sng">
            <a:solidFill>
              <a:srgbClr val="17355E">
                <a:alpha val="1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97600" y="5143500"/>
            <a:ext cx="304800" cy="304800"/>
          </a:xfrm>
          <a:prstGeom prst="rect">
            <a:avLst/>
          </a:prstGeom>
        </p:spPr>
      </p:pic>
      <p:sp>
        <p:nvSpPr>
          <p:cNvPr id="26" name="AutoShape 26"/>
          <p:cNvSpPr/>
          <p:nvPr/>
        </p:nvSpPr>
        <p:spPr>
          <a:xfrm>
            <a:off x="6578600" y="5143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帘式涂布</a:t>
            </a:r>
            <a:endParaRPr lang="en-US" sz="1100"/>
          </a:p>
        </p:txBody>
      </p:sp>
      <p:sp>
        <p:nvSpPr>
          <p:cNvPr id="27" name="AutoShape 27"/>
          <p:cNvSpPr/>
          <p:nvPr/>
        </p:nvSpPr>
        <p:spPr>
          <a:xfrm>
            <a:off x="6197600" y="5524500"/>
            <a:ext cx="241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液帘连续流动涂布，涂层厚度均匀、表面平整度极高，适合高精度、薄涂层需求。</a:t>
            </a:r>
            <a:endParaRPr lang="en-US" sz="1100"/>
          </a:p>
        </p:txBody>
      </p:sp>
      <p:sp>
        <p:nvSpPr>
          <p:cNvPr id="28" name="AutoShape 28"/>
          <p:cNvSpPr/>
          <p:nvPr/>
        </p:nvSpPr>
        <p:spPr>
          <a:xfrm>
            <a:off x="8813800" y="5016500"/>
            <a:ext cx="2667000" cy="1333500"/>
          </a:xfrm>
          <a:prstGeom prst="roundRect">
            <a:avLst>
              <a:gd name="adj" fmla="val 0"/>
            </a:avLst>
          </a:prstGeom>
          <a:solidFill>
            <a:srgbClr val="17355E">
              <a:alpha val="5000"/>
            </a:srgbClr>
          </a:solidFill>
          <a:ln w="12700" cap="flat" cmpd="sng">
            <a:solidFill>
              <a:srgbClr val="17355E">
                <a:alpha val="10000"/>
              </a:srgbClr>
            </a:solidFill>
            <a:prstDash val="solid"/>
            <a:round/>
          </a:ln>
        </p:spPr>
        <p:txBody>
          <a:bodyPr vert="horz" wrap="square" lIns="63500" tIns="63500" rIns="63500" bIns="63500" rtlCol="0" anchor="ctr"/>
          <a:lstStyle/>
          <a:p>
            <a:pPr algn="ctr">
              <a:defRPr/>
            </a:pPr>
          </a:p>
        </p:txBody>
      </p:sp>
      <p:pic>
        <p:nvPicPr>
          <p:cNvPr id="29" name="Picture 2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966200" y="5143500"/>
            <a:ext cx="304800" cy="304800"/>
          </a:xfrm>
          <a:prstGeom prst="rect">
            <a:avLst/>
          </a:prstGeom>
        </p:spPr>
      </p:pic>
      <p:sp>
        <p:nvSpPr>
          <p:cNvPr id="30" name="AutoShape 30"/>
          <p:cNvSpPr/>
          <p:nvPr/>
        </p:nvSpPr>
        <p:spPr>
          <a:xfrm>
            <a:off x="9347200" y="5143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7355E"/>
                </a:solidFill>
                <a:latin typeface="Noto Sans SC" panose="020B0200000000000000" charset="-122"/>
                <a:ea typeface="Noto Sans SC" panose="020B0200000000000000" charset="-122"/>
                <a:cs typeface="Noto Sans SC" panose="020B0200000000000000" charset="-122"/>
                <a:sym typeface="Noto Sans SC" panose="020B0200000000000000" charset="-122"/>
              </a:rPr>
              <a:t>喷墨打印</a:t>
            </a:r>
            <a:endParaRPr lang="en-US" sz="1100"/>
          </a:p>
        </p:txBody>
      </p:sp>
      <p:sp>
        <p:nvSpPr>
          <p:cNvPr id="31" name="AutoShape 31"/>
          <p:cNvSpPr/>
          <p:nvPr/>
        </p:nvSpPr>
        <p:spPr>
          <a:xfrm>
            <a:off x="8966200" y="5524500"/>
            <a:ext cx="241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数字按需喷墨，无需制版，换型灵活快速，适合小批量、多品种的定制化生产。</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508000" y="508000"/>
            <a:ext cx="152400" cy="508000"/>
          </a:xfrm>
          <a:prstGeom prst="roundRect">
            <a:avLst>
              <a:gd name="adj" fmla="val 0"/>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812800" y="508000"/>
            <a:ext cx="914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03.1 涂布方式一：丝网印刷（Screen Printing）</a:t>
            </a:r>
            <a:endParaRPr lang="en-US" sz="1100"/>
          </a:p>
        </p:txBody>
      </p:sp>
      <p:sp>
        <p:nvSpPr>
          <p:cNvPr id="6" name="AutoShape 6"/>
          <p:cNvSpPr/>
          <p:nvPr/>
        </p:nvSpPr>
        <p:spPr>
          <a:xfrm>
            <a:off x="10922000" y="5715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7" name="AutoShape 7"/>
          <p:cNvSpPr/>
          <p:nvPr/>
        </p:nvSpPr>
        <p:spPr>
          <a:xfrm>
            <a:off x="508000" y="1397000"/>
            <a:ext cx="558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01 工艺原理</a:t>
            </a:r>
            <a:endParaRPr lang="en-US" sz="1100"/>
          </a:p>
        </p:txBody>
      </p:sp>
      <p:cxnSp>
        <p:nvCxnSpPr>
          <p:cNvPr id="8" name="Connector 8"/>
          <p:cNvCxnSpPr/>
          <p:nvPr/>
        </p:nvCxnSpPr>
        <p:spPr>
          <a:xfrm rot="-8185">
            <a:off x="508008" y="1835150"/>
            <a:ext cx="5334000" cy="12700"/>
          </a:xfrm>
          <a:prstGeom prst="line">
            <a:avLst/>
          </a:prstGeom>
          <a:solidFill>
            <a:srgbClr val="DEE0E3">
              <a:alpha val="100000"/>
            </a:srgbClr>
          </a:solidFill>
          <a:ln w="12700" cap="flat" cmpd="sng">
            <a:solidFill>
              <a:srgbClr val="1E3A8A">
                <a:alpha val="15000"/>
              </a:srgbClr>
            </a:solidFill>
            <a:prstDash val="solid"/>
            <a:round/>
            <a:headEnd type="none" w="med" len="med"/>
            <a:tailEnd type="none" w="med" len="med"/>
          </a:ln>
        </p:spPr>
      </p:cxnSp>
      <p:sp>
        <p:nvSpPr>
          <p:cNvPr id="9" name="AutoShape 9"/>
          <p:cNvSpPr/>
          <p:nvPr/>
        </p:nvSpPr>
        <p:spPr>
          <a:xfrm>
            <a:off x="508000" y="1968500"/>
            <a:ext cx="533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通过刮刀施加压力，迫使油墨透过网版上的镂空图案网孔，转移并沉积到FPC表面形成涂层。生产形态分为卷对卷（RTR）轮转丝印和片料平网丝印两种，适配不同基材形态。</a:t>
            </a:r>
            <a:endParaRPr lang="en-US" sz="1100"/>
          </a:p>
        </p:txBody>
      </p:sp>
      <p:sp>
        <p:nvSpPr>
          <p:cNvPr id="10" name="AutoShape 10"/>
          <p:cNvSpPr/>
          <p:nvPr/>
        </p:nvSpPr>
        <p:spPr>
          <a:xfrm>
            <a:off x="508000" y="2857500"/>
            <a:ext cx="558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02 工艺特点</a:t>
            </a:r>
            <a:endParaRPr lang="en-US" sz="1100"/>
          </a:p>
        </p:txBody>
      </p:sp>
      <p:sp>
        <p:nvSpPr>
          <p:cNvPr id="11" name="AutoShape 11"/>
          <p:cNvSpPr/>
          <p:nvPr/>
        </p:nvSpPr>
        <p:spPr>
          <a:xfrm>
            <a:off x="508000" y="3302000"/>
            <a:ext cx="2667000" cy="1079500"/>
          </a:xfrm>
          <a:prstGeom prst="roundRect">
            <a:avLst>
              <a:gd name="adj" fmla="val 0"/>
            </a:avLst>
          </a:prstGeom>
          <a:solidFill>
            <a:srgbClr val="10B981">
              <a:alpha val="8000"/>
            </a:srgbClr>
          </a:solidFill>
          <a:ln w="12700" cap="flat" cmpd="sng">
            <a:solidFill>
              <a:srgbClr val="10B981">
                <a:alpha val="3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60400" y="3429000"/>
            <a:ext cx="254000" cy="254000"/>
          </a:xfrm>
          <a:prstGeom prst="rect">
            <a:avLst/>
          </a:prstGeom>
        </p:spPr>
      </p:pic>
      <p:sp>
        <p:nvSpPr>
          <p:cNvPr id="13" name="AutoShape 13"/>
          <p:cNvSpPr/>
          <p:nvPr/>
        </p:nvSpPr>
        <p:spPr>
          <a:xfrm>
            <a:off x="952500" y="3403600"/>
            <a:ext cx="215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065F46"/>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a:t>
            </a:r>
            <a:endParaRPr lang="en-US" sz="1100"/>
          </a:p>
          <a:p>
            <a:pPr marL="0" indent="0" algn="l">
              <a:lnSpc>
                <a:spcPct val="100000"/>
              </a:lnSpc>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设备投入成本低，工艺成熟稳定；涂层厚度调节灵活，极适合多品种、小批量的快速换型生产。</a:t>
            </a:r>
            <a:endPar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3238500" y="3302000"/>
            <a:ext cx="2667000" cy="1079500"/>
          </a:xfrm>
          <a:prstGeom prst="roundRect">
            <a:avLst>
              <a:gd name="adj" fmla="val 0"/>
            </a:avLst>
          </a:prstGeom>
          <a:solidFill>
            <a:srgbClr val="EF4444">
              <a:alpha val="8000"/>
            </a:srgbClr>
          </a:solidFill>
          <a:ln w="12700" cap="flat" cmpd="sng">
            <a:solidFill>
              <a:srgbClr val="EF4444">
                <a:alpha val="3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90900" y="3429000"/>
            <a:ext cx="254000" cy="254000"/>
          </a:xfrm>
          <a:prstGeom prst="rect">
            <a:avLst/>
          </a:prstGeom>
        </p:spPr>
      </p:pic>
      <p:sp>
        <p:nvSpPr>
          <p:cNvPr id="16" name="AutoShape 16"/>
          <p:cNvSpPr/>
          <p:nvPr/>
        </p:nvSpPr>
        <p:spPr>
          <a:xfrm>
            <a:off x="3683000" y="3403600"/>
            <a:ext cx="215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991B1B"/>
                </a:solidFill>
                <a:latin typeface="Noto Sans SC" panose="020B0200000000000000" charset="-122"/>
                <a:ea typeface="Noto Sans SC" panose="020B0200000000000000" charset="-122"/>
                <a:cs typeface="Noto Sans SC" panose="020B0200000000000000" charset="-122"/>
                <a:sym typeface="Noto Sans SC" panose="020B0200000000000000" charset="-122"/>
              </a:rPr>
              <a:t>主要局限</a:t>
            </a:r>
            <a:endParaRPr lang="en-US" sz="1100"/>
          </a:p>
          <a:p>
            <a:pPr marL="0" indent="0" algn="l">
              <a:lnSpc>
                <a:spcPct val="100000"/>
              </a:lnSpc>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薄基材易受刮刀压力变形；边缘易产生积油；RTR模式下效率中等，线宽精度控制相对有限。</a:t>
            </a:r>
            <a:endPar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508000" y="4508500"/>
            <a:ext cx="558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03 核心管控参数</a:t>
            </a:r>
            <a:endParaRPr lang="en-US" sz="1100"/>
          </a:p>
        </p:txBody>
      </p:sp>
      <p:sp>
        <p:nvSpPr>
          <p:cNvPr id="18" name="AutoShape 18"/>
          <p:cNvSpPr/>
          <p:nvPr/>
        </p:nvSpPr>
        <p:spPr>
          <a:xfrm>
            <a:off x="508000" y="4953000"/>
            <a:ext cx="1727200" cy="825500"/>
          </a:xfrm>
          <a:prstGeom prst="roundRect">
            <a:avLst>
              <a:gd name="adj" fmla="val 0"/>
            </a:avLst>
          </a:prstGeom>
          <a:solidFill>
            <a:srgbClr val="1E3A8A">
              <a:alpha val="5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571500" y="5016500"/>
            <a:ext cx="16002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网目数控制</a:t>
            </a:r>
            <a:endParaRPr lang="en-US" sz="1100"/>
          </a:p>
          <a:p>
            <a:pPr marL="0" indent="0" algn="l">
              <a:lnSpc>
                <a:spcPct val="125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80~150目，决定油墨透过性与涂层细腻度，目数越高精度越好。</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2311400" y="4953000"/>
            <a:ext cx="1727200" cy="825500"/>
          </a:xfrm>
          <a:prstGeom prst="roundRect">
            <a:avLst>
              <a:gd name="adj" fmla="val 0"/>
            </a:avLst>
          </a:prstGeom>
          <a:solidFill>
            <a:srgbClr val="1E3A8A">
              <a:alpha val="5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2374900" y="5016500"/>
            <a:ext cx="16002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刮刀工艺</a:t>
            </a:r>
            <a:endParaRPr lang="en-US" sz="1100"/>
          </a:p>
          <a:p>
            <a:pPr marL="0" indent="0" algn="l">
              <a:lnSpc>
                <a:spcPct val="125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角度45-60°，压力均匀，速度匹配，确保涂层厚度一致。</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2" name="AutoShape 22"/>
          <p:cNvSpPr/>
          <p:nvPr/>
        </p:nvSpPr>
        <p:spPr>
          <a:xfrm>
            <a:off x="4114800" y="4953000"/>
            <a:ext cx="1727200" cy="825500"/>
          </a:xfrm>
          <a:prstGeom prst="roundRect">
            <a:avLst>
              <a:gd name="adj" fmla="val 0"/>
            </a:avLst>
          </a:prstGeom>
          <a:solidFill>
            <a:srgbClr val="1E3A8A">
              <a:alpha val="5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4178300" y="5016500"/>
            <a:ext cx="16002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油墨状态</a:t>
            </a:r>
            <a:endParaRPr lang="en-US" sz="1100"/>
          </a:p>
          <a:p>
            <a:pPr marL="0" indent="0" algn="l">
              <a:lnSpc>
                <a:spcPct val="125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严格管控温度(25±2℃)与粘度，防止堵网或流动性差。</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4" name="Picture 24"/>
          <p:cNvPicPr>
            <a:picLocks noChangeAspect="1"/>
          </p:cNvPicPr>
          <p:nvPr/>
        </p:nvPicPr>
        <p:blipFill>
          <a:blip r:embed="rId5"/>
          <a:srcRect t="52" b="52"/>
          <a:stretch>
            <a:fillRect/>
          </a:stretch>
        </p:blipFill>
        <p:spPr>
          <a:xfrm>
            <a:off x="6350000" y="1397000"/>
            <a:ext cx="5334000" cy="2997200"/>
          </a:xfrm>
          <a:prstGeom prst="roundRect">
            <a:avLst>
              <a:gd name="adj" fmla="val 4237"/>
            </a:avLst>
          </a:prstGeom>
          <a:noFill/>
          <a:ln w="25400" cap="flat" cmpd="sng">
            <a:noFill/>
            <a:prstDash val="solid"/>
            <a:round/>
          </a:ln>
          <a:effectLst>
            <a:outerShdw blurRad="127000" dist="50800" dir="2700000" algn="tl">
              <a:srgbClr val="000000">
                <a:alpha val="10000"/>
              </a:srgbClr>
            </a:outerShdw>
          </a:effectLst>
        </p:spPr>
      </p:pic>
      <p:sp>
        <p:nvSpPr>
          <p:cNvPr id="25" name="AutoShape 25"/>
          <p:cNvSpPr/>
          <p:nvPr/>
        </p:nvSpPr>
        <p:spPr>
          <a:xfrm>
            <a:off x="6350000" y="4572000"/>
            <a:ext cx="2603500" cy="8255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77000" y="4699000"/>
            <a:ext cx="304800" cy="304800"/>
          </a:xfrm>
          <a:prstGeom prst="rect">
            <a:avLst/>
          </a:prstGeom>
        </p:spPr>
      </p:pic>
      <p:sp>
        <p:nvSpPr>
          <p:cNvPr id="27" name="AutoShape 27"/>
          <p:cNvSpPr/>
          <p:nvPr/>
        </p:nvSpPr>
        <p:spPr>
          <a:xfrm>
            <a:off x="6858000" y="4673600"/>
            <a:ext cx="2095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刮刀组件</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关键施压部件，推动油墨均匀透过网孔转移至基材。</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8" name="AutoShape 28"/>
          <p:cNvSpPr/>
          <p:nvPr/>
        </p:nvSpPr>
        <p:spPr>
          <a:xfrm>
            <a:off x="9080500" y="4572000"/>
            <a:ext cx="2603500" cy="8255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9" name="Picture 2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207500" y="4699000"/>
            <a:ext cx="304800" cy="304800"/>
          </a:xfrm>
          <a:prstGeom prst="rect">
            <a:avLst/>
          </a:prstGeom>
        </p:spPr>
      </p:pic>
      <p:sp>
        <p:nvSpPr>
          <p:cNvPr id="30" name="AutoShape 30"/>
          <p:cNvSpPr/>
          <p:nvPr/>
        </p:nvSpPr>
        <p:spPr>
          <a:xfrm>
            <a:off x="9588500" y="4673600"/>
            <a:ext cx="2095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精密网版</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图案载体，通过感光胶形成镂空区域，决定涂布图形。</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1" name="AutoShape 31"/>
          <p:cNvSpPr/>
          <p:nvPr/>
        </p:nvSpPr>
        <p:spPr>
          <a:xfrm>
            <a:off x="6350000" y="5524500"/>
            <a:ext cx="2603500" cy="8255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77000" y="5651500"/>
            <a:ext cx="304800" cy="304800"/>
          </a:xfrm>
          <a:prstGeom prst="rect">
            <a:avLst/>
          </a:prstGeom>
        </p:spPr>
      </p:pic>
      <p:sp>
        <p:nvSpPr>
          <p:cNvPr id="33" name="AutoShape 33"/>
          <p:cNvSpPr/>
          <p:nvPr/>
        </p:nvSpPr>
        <p:spPr>
          <a:xfrm>
            <a:off x="6858000" y="5626100"/>
            <a:ext cx="2095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油墨涂层</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形成功能性薄膜，提供绝缘、防潮或抗焊保护功能。</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4" name="AutoShape 34"/>
          <p:cNvSpPr/>
          <p:nvPr/>
        </p:nvSpPr>
        <p:spPr>
          <a:xfrm>
            <a:off x="9080500" y="5524500"/>
            <a:ext cx="2603500" cy="825500"/>
          </a:xfrm>
          <a:prstGeom prst="roundRect">
            <a:avLst>
              <a:gd name="adj" fmla="val 0"/>
            </a:avLst>
          </a:prstGeom>
          <a:solidFill>
            <a:srgbClr val="F3F4F6">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5" name="Picture 35"/>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9207500" y="5651500"/>
            <a:ext cx="304800" cy="304800"/>
          </a:xfrm>
          <a:prstGeom prst="rect">
            <a:avLst/>
          </a:prstGeom>
        </p:spPr>
      </p:pic>
      <p:sp>
        <p:nvSpPr>
          <p:cNvPr id="36" name="AutoShape 36"/>
          <p:cNvSpPr/>
          <p:nvPr/>
        </p:nvSpPr>
        <p:spPr>
          <a:xfrm>
            <a:off x="9588500" y="5626100"/>
            <a:ext cx="2095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FPC基材</a:t>
            </a:r>
            <a:endParaRPr lang="en-US" sz="1100"/>
          </a:p>
          <a:p>
            <a:pPr marL="0" indent="0" algn="l">
              <a:lnSpc>
                <a:spcPct val="125000"/>
              </a:lnSpc>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涂布的承印主体，表面需清洁干燥以保证附着力。</a:t>
            </a:r>
            <a:endPar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508000" y="508000"/>
            <a:ext cx="152400" cy="508000"/>
          </a:xfrm>
          <a:prstGeom prst="roundRect">
            <a:avLst>
              <a:gd name="adj" fmla="val 0"/>
            </a:avLst>
          </a:prstGeom>
          <a:solidFill>
            <a:srgbClr val="1C3878">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812800" y="508000"/>
            <a:ext cx="825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03.2 涂布方式二：喷涂（RTR 量产主流）</a:t>
            </a:r>
            <a:endParaRPr lang="en-US" sz="1100"/>
          </a:p>
        </p:txBody>
      </p:sp>
      <p:sp>
        <p:nvSpPr>
          <p:cNvPr id="6" name="AutoShape 6"/>
          <p:cNvSpPr/>
          <p:nvPr/>
        </p:nvSpPr>
        <p:spPr>
          <a:xfrm>
            <a:off x="10922000" y="5715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07</a:t>
            </a:r>
            <a:endParaRPr lang="en-US" sz="1100"/>
          </a:p>
        </p:txBody>
      </p:sp>
      <p:sp>
        <p:nvSpPr>
          <p:cNvPr id="7" name="AutoShape 7"/>
          <p:cNvSpPr/>
          <p:nvPr/>
        </p:nvSpPr>
        <p:spPr>
          <a:xfrm>
            <a:off x="508000" y="1397000"/>
            <a:ext cx="2286000" cy="406400"/>
          </a:xfrm>
          <a:prstGeom prst="roundRect">
            <a:avLst>
              <a:gd name="adj" fmla="val 0"/>
            </a:avLst>
          </a:prstGeom>
          <a:solidFill>
            <a:srgbClr val="22C55E">
              <a:alpha val="15000"/>
            </a:srgbClr>
          </a:solidFill>
          <a:ln w="12700" cap="flat" cmpd="sng">
            <a:solidFill>
              <a:srgbClr val="22C55E">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508000" y="1397000"/>
            <a:ext cx="2286000" cy="406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15803D"/>
                </a:solidFill>
                <a:latin typeface="Noto Sans SC" panose="020B0200000000000000" charset="-122"/>
                <a:ea typeface="Noto Sans SC" panose="020B0200000000000000" charset="-122"/>
                <a:cs typeface="Noto Sans SC" panose="020B0200000000000000" charset="-122"/>
                <a:sym typeface="Noto Sans SC" panose="020B0200000000000000" charset="-122"/>
              </a:rPr>
              <a:t>RTR 量产首选工艺</a:t>
            </a:r>
            <a:endParaRPr lang="en-US" sz="1100"/>
          </a:p>
        </p:txBody>
      </p:sp>
      <p:sp>
        <p:nvSpPr>
          <p:cNvPr id="9" name="AutoShape 9"/>
          <p:cNvSpPr/>
          <p:nvPr/>
        </p:nvSpPr>
        <p:spPr>
          <a:xfrm>
            <a:off x="508000" y="20320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01 工艺原理</a:t>
            </a:r>
            <a:endParaRPr lang="en-US" sz="1100"/>
          </a:p>
        </p:txBody>
      </p:sp>
      <p:sp>
        <p:nvSpPr>
          <p:cNvPr id="10" name="AutoShape 10"/>
          <p:cNvSpPr/>
          <p:nvPr/>
        </p:nvSpPr>
        <p:spPr>
          <a:xfrm>
            <a:off x="508000" y="2413000"/>
            <a:ext cx="558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利用高压无气喷枪将油墨雾化成微米级液滴，均匀喷射在连续运行的FPC卷料表面；通过上下对称布置的喷枪组，实现双面同步涂布，一次成型，显著提升生产效率。</a:t>
            </a:r>
            <a:endParaRPr lang="en-US" sz="1100"/>
          </a:p>
        </p:txBody>
      </p:sp>
      <p:sp>
        <p:nvSpPr>
          <p:cNvPr id="11" name="AutoShape 11"/>
          <p:cNvSpPr/>
          <p:nvPr/>
        </p:nvSpPr>
        <p:spPr>
          <a:xfrm>
            <a:off x="508000" y="33020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02 工艺特点</a:t>
            </a:r>
            <a:endParaRPr lang="en-US" sz="1100"/>
          </a:p>
        </p:txBody>
      </p:sp>
      <p:sp>
        <p:nvSpPr>
          <p:cNvPr id="12" name="AutoShape 12"/>
          <p:cNvSpPr/>
          <p:nvPr/>
        </p:nvSpPr>
        <p:spPr>
          <a:xfrm>
            <a:off x="508000" y="3746500"/>
            <a:ext cx="2730500" cy="952500"/>
          </a:xfrm>
          <a:prstGeom prst="roundRect">
            <a:avLst>
              <a:gd name="adj" fmla="val 0"/>
            </a:avLst>
          </a:prstGeom>
          <a:solidFill>
            <a:srgbClr val="22C55E">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09600" y="3835400"/>
            <a:ext cx="2603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15803D"/>
                </a:solidFill>
                <a:latin typeface="Noto Sans SC" panose="020B0200000000000000" charset="-122"/>
                <a:ea typeface="Noto Sans SC" panose="020B0200000000000000" charset="-122"/>
                <a:cs typeface="Noto Sans SC" panose="020B0200000000000000" charset="-122"/>
                <a:sym typeface="Noto Sans SC" panose="020B0200000000000000" charset="-122"/>
              </a:rPr>
              <a:t>优势：</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连续生产效率极高，无接触涂布不伤基材，涂层厚度均匀，对线路台阶覆盖性极佳。</a:t>
            </a:r>
            <a:endParaRPr lang="en-US" sz="1100"/>
          </a:p>
        </p:txBody>
      </p:sp>
      <p:sp>
        <p:nvSpPr>
          <p:cNvPr id="14" name="AutoShape 14"/>
          <p:cNvSpPr/>
          <p:nvPr/>
        </p:nvSpPr>
        <p:spPr>
          <a:xfrm>
            <a:off x="3365500" y="3746500"/>
            <a:ext cx="2730500" cy="952500"/>
          </a:xfrm>
          <a:prstGeom prst="roundRect">
            <a:avLst>
              <a:gd name="adj" fmla="val 0"/>
            </a:avLst>
          </a:prstGeom>
          <a:solidFill>
            <a:srgbClr val="EF4444">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3467100" y="3835400"/>
            <a:ext cx="2603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B91C1C"/>
                </a:solidFill>
                <a:latin typeface="Noto Sans SC" panose="020B0200000000000000" charset="-122"/>
                <a:ea typeface="Noto Sans SC" panose="020B0200000000000000" charset="-122"/>
                <a:cs typeface="Noto Sans SC" panose="020B0200000000000000" charset="-122"/>
                <a:sym typeface="Noto Sans SC" panose="020B0200000000000000" charset="-122"/>
              </a:rPr>
              <a:t>不足：</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油墨利用率仅60-70%，废气排放量大需配套处理，设备初期投入成本较高。</a:t>
            </a:r>
            <a:endParaRPr lang="en-US" sz="1100"/>
          </a:p>
        </p:txBody>
      </p:sp>
      <p:sp>
        <p:nvSpPr>
          <p:cNvPr id="16" name="AutoShape 16"/>
          <p:cNvSpPr/>
          <p:nvPr/>
        </p:nvSpPr>
        <p:spPr>
          <a:xfrm>
            <a:off x="508000" y="48895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03 关键管控与应用场景</a:t>
            </a:r>
            <a:endParaRPr lang="en-US" sz="1100"/>
          </a:p>
        </p:txBody>
      </p:sp>
      <p:sp>
        <p:nvSpPr>
          <p:cNvPr id="17" name="AutoShape 17"/>
          <p:cNvSpPr/>
          <p:nvPr/>
        </p:nvSpPr>
        <p:spPr>
          <a:xfrm>
            <a:off x="508000" y="5334000"/>
            <a:ext cx="2730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1580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全线张力闭环控制，防止厚薄不均</a:t>
            </a:r>
            <a:endParaRPr lang="en-US" sz="1100"/>
          </a:p>
        </p:txBody>
      </p:sp>
      <p:sp>
        <p:nvSpPr>
          <p:cNvPr id="18" name="AutoShape 18"/>
          <p:cNvSpPr/>
          <p:nvPr/>
        </p:nvSpPr>
        <p:spPr>
          <a:xfrm>
            <a:off x="3365500" y="5334000"/>
            <a:ext cx="2730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15803D"/>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上下喷枪参数匹配，保双面一致</a:t>
            </a:r>
            <a:endParaRPr lang="en-US" sz="1100"/>
          </a:p>
        </p:txBody>
      </p:sp>
      <p:sp>
        <p:nvSpPr>
          <p:cNvPr id="19" name="AutoShape 19"/>
          <p:cNvSpPr/>
          <p:nvPr/>
        </p:nvSpPr>
        <p:spPr>
          <a:xfrm>
            <a:off x="508000" y="5867400"/>
            <a:ext cx="5588000" cy="584200"/>
          </a:xfrm>
          <a:prstGeom prst="roundRect">
            <a:avLst>
              <a:gd name="adj" fmla="val 0"/>
            </a:avLst>
          </a:prstGeom>
          <a:solidFill>
            <a:srgbClr val="1C3878">
              <a:alpha val="5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35000" y="5943600"/>
            <a:ext cx="533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适用场景：</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大批量标准化卷料FPC、超薄柔性基材、高精度高密度线路板的规模化量产。</a:t>
            </a:r>
            <a:endParaRPr lang="en-US" sz="1100"/>
          </a:p>
        </p:txBody>
      </p:sp>
      <p:pic>
        <p:nvPicPr>
          <p:cNvPr id="21" name="Picture 21"/>
          <p:cNvPicPr>
            <a:picLocks noChangeAspect="1"/>
          </p:cNvPicPr>
          <p:nvPr/>
        </p:nvPicPr>
        <p:blipFill>
          <a:blip r:embed="rId1"/>
          <a:srcRect t="52" b="52"/>
          <a:stretch>
            <a:fillRect/>
          </a:stretch>
        </p:blipFill>
        <p:spPr>
          <a:xfrm>
            <a:off x="6350000" y="1397000"/>
            <a:ext cx="5334000" cy="2997200"/>
          </a:xfrm>
          <a:prstGeom prst="rect">
            <a:avLst/>
          </a:prstGeom>
          <a:noFill/>
          <a:ln w="12700" cap="flat" cmpd="sng">
            <a:solidFill>
              <a:srgbClr val="000000">
                <a:alpha val="8000"/>
              </a:srgbClr>
            </a:solidFill>
            <a:prstDash val="solid"/>
            <a:round/>
          </a:ln>
          <a:effectLst>
            <a:outerShdw blurRad="101600" dist="50800" dir="2700000" algn="tl">
              <a:srgbClr val="000000">
                <a:alpha val="10000"/>
              </a:srgbClr>
            </a:outerShdw>
          </a:effectLst>
        </p:spPr>
      </p:pic>
      <p:sp>
        <p:nvSpPr>
          <p:cNvPr id="22" name="AutoShape 22"/>
          <p:cNvSpPr/>
          <p:nvPr/>
        </p:nvSpPr>
        <p:spPr>
          <a:xfrm>
            <a:off x="6350000" y="4699000"/>
            <a:ext cx="1689100" cy="1460500"/>
          </a:xfrm>
          <a:prstGeom prst="roundRect">
            <a:avLst>
              <a:gd name="adj" fmla="val 0"/>
            </a:avLst>
          </a:prstGeom>
          <a:solidFill>
            <a:srgbClr val="1C3878">
              <a:alpha val="5000"/>
            </a:srgbClr>
          </a:solidFill>
          <a:ln w="12700" cap="flat" cmpd="sng">
            <a:solidFill>
              <a:srgbClr val="1C3878">
                <a:alpha val="1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77000" y="4826000"/>
            <a:ext cx="254000" cy="254000"/>
          </a:xfrm>
          <a:prstGeom prst="rect">
            <a:avLst/>
          </a:prstGeom>
        </p:spPr>
      </p:pic>
      <p:sp>
        <p:nvSpPr>
          <p:cNvPr id="24" name="AutoShape 24"/>
          <p:cNvSpPr/>
          <p:nvPr/>
        </p:nvSpPr>
        <p:spPr>
          <a:xfrm>
            <a:off x="6477000" y="5143500"/>
            <a:ext cx="139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双面喷枪组</a:t>
            </a:r>
            <a:endParaRPr lang="en-US" sz="1100"/>
          </a:p>
          <a:p>
            <a:pPr marL="0" indent="0" algn="l">
              <a:lnSpc>
                <a:spcPct val="100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上下对称布置，实现双面同步喷涂，一次成型，大幅提升效率。</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5" name="AutoShape 25"/>
          <p:cNvSpPr/>
          <p:nvPr/>
        </p:nvSpPr>
        <p:spPr>
          <a:xfrm>
            <a:off x="8166100" y="4699000"/>
            <a:ext cx="1689100" cy="1460500"/>
          </a:xfrm>
          <a:prstGeom prst="roundRect">
            <a:avLst>
              <a:gd name="adj" fmla="val 0"/>
            </a:avLst>
          </a:prstGeom>
          <a:solidFill>
            <a:srgbClr val="1C3878">
              <a:alpha val="5000"/>
            </a:srgbClr>
          </a:solidFill>
          <a:ln w="12700" cap="flat" cmpd="sng">
            <a:solidFill>
              <a:srgbClr val="1C3878">
                <a:alpha val="10000"/>
              </a:srgbClr>
            </a:solid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3100" y="4826000"/>
            <a:ext cx="254000" cy="254000"/>
          </a:xfrm>
          <a:prstGeom prst="rect">
            <a:avLst/>
          </a:prstGeom>
        </p:spPr>
      </p:pic>
      <p:sp>
        <p:nvSpPr>
          <p:cNvPr id="27" name="AutoShape 27"/>
          <p:cNvSpPr/>
          <p:nvPr/>
        </p:nvSpPr>
        <p:spPr>
          <a:xfrm>
            <a:off x="8293100" y="5143500"/>
            <a:ext cx="139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卷料传送</a:t>
            </a:r>
            <a:endParaRPr lang="en-US" sz="1100"/>
          </a:p>
          <a:p>
            <a:pPr marL="0" indent="0" algn="l">
              <a:lnSpc>
                <a:spcPct val="100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恒张力系统配合匀速传动，确保涂层均匀，避免基材褶皱变形。</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8" name="AutoShape 28"/>
          <p:cNvSpPr/>
          <p:nvPr/>
        </p:nvSpPr>
        <p:spPr>
          <a:xfrm>
            <a:off x="9982200" y="4699000"/>
            <a:ext cx="1689100" cy="1460500"/>
          </a:xfrm>
          <a:prstGeom prst="roundRect">
            <a:avLst>
              <a:gd name="adj" fmla="val 0"/>
            </a:avLst>
          </a:prstGeom>
          <a:solidFill>
            <a:srgbClr val="1C3878">
              <a:alpha val="5000"/>
            </a:srgbClr>
          </a:solidFill>
          <a:ln w="12700" cap="flat" cmpd="sng">
            <a:solidFill>
              <a:srgbClr val="1C3878">
                <a:alpha val="10000"/>
              </a:srgbClr>
            </a:solidFill>
            <a:prstDash val="solid"/>
            <a:round/>
          </a:ln>
        </p:spPr>
        <p:txBody>
          <a:bodyPr vert="horz" wrap="square" lIns="63500" tIns="63500" rIns="63500" bIns="63500" rtlCol="0" anchor="ctr"/>
          <a:lstStyle/>
          <a:p>
            <a:pPr algn="ctr">
              <a:defRPr/>
            </a:pPr>
          </a:p>
        </p:txBody>
      </p:sp>
      <p:pic>
        <p:nvPicPr>
          <p:cNvPr id="29" name="Picture 29"/>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109200" y="4826000"/>
            <a:ext cx="254000" cy="254000"/>
          </a:xfrm>
          <a:prstGeom prst="rect">
            <a:avLst/>
          </a:prstGeom>
        </p:spPr>
      </p:pic>
      <p:sp>
        <p:nvSpPr>
          <p:cNvPr id="30" name="AutoShape 30"/>
          <p:cNvSpPr/>
          <p:nvPr/>
        </p:nvSpPr>
        <p:spPr>
          <a:xfrm>
            <a:off x="10109200" y="5143500"/>
            <a:ext cx="1397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C3878"/>
                </a:solidFill>
                <a:latin typeface="Noto Sans SC" panose="020B0200000000000000" charset="-122"/>
                <a:ea typeface="Noto Sans SC" panose="020B0200000000000000" charset="-122"/>
                <a:cs typeface="Noto Sans SC" panose="020B0200000000000000" charset="-122"/>
                <a:sym typeface="Noto Sans SC" panose="020B0200000000000000" charset="-122"/>
              </a:rPr>
              <a:t>雾化区域</a:t>
            </a:r>
            <a:endParaRPr lang="en-US" sz="1100"/>
          </a:p>
          <a:p>
            <a:pPr marL="0" indent="0" algn="l">
              <a:lnSpc>
                <a:spcPct val="100000"/>
              </a:lnSpc>
            </a:pPr>
            <a:r>
              <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微米级液滴均匀附着，有效覆盖线路台阶，保证表面平整。</a:t>
            </a:r>
            <a:endParaRPr lang="en-US" sz="12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508000" y="508000"/>
            <a:ext cx="101600" cy="508000"/>
          </a:xfrm>
          <a:prstGeom prst="roundRect">
            <a:avLst>
              <a:gd name="adj" fmla="val 0"/>
            </a:avLst>
          </a:prstGeom>
          <a:solidFill>
            <a:srgbClr val="0A3D62">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508000"/>
            <a:ext cx="762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0A3D62"/>
                </a:solidFill>
                <a:latin typeface="Noto Sans SC" panose="020B0200000000000000" charset="-122"/>
                <a:ea typeface="Noto Sans SC" panose="020B0200000000000000" charset="-122"/>
                <a:cs typeface="Noto Sans SC" panose="020B0200000000000000" charset="-122"/>
                <a:sym typeface="Noto Sans SC" panose="020B0200000000000000" charset="-122"/>
              </a:rPr>
              <a:t>03.3 / 03.4 帘涂 + 喷墨打印</a:t>
            </a:r>
            <a:endParaRPr lang="en-US" sz="1100"/>
          </a:p>
        </p:txBody>
      </p:sp>
      <p:sp>
        <p:nvSpPr>
          <p:cNvPr id="6" name="AutoShape 6"/>
          <p:cNvSpPr/>
          <p:nvPr/>
        </p:nvSpPr>
        <p:spPr>
          <a:xfrm>
            <a:off x="10922000" y="5715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0A3D62">
                    <a:alpha val="5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08</a:t>
            </a:r>
            <a:endParaRPr lang="en-US" sz="1100"/>
          </a:p>
        </p:txBody>
      </p:sp>
      <p:sp>
        <p:nvSpPr>
          <p:cNvPr id="7" name="AutoShape 7"/>
          <p:cNvSpPr/>
          <p:nvPr/>
        </p:nvSpPr>
        <p:spPr>
          <a:xfrm>
            <a:off x="508000" y="1270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A3D62"/>
                </a:solidFill>
                <a:latin typeface="Noto Sans SC" panose="020B0200000000000000" charset="-122"/>
                <a:ea typeface="Noto Sans SC" panose="020B0200000000000000" charset="-122"/>
                <a:cs typeface="Noto Sans SC" panose="020B0200000000000000" charset="-122"/>
                <a:sym typeface="Noto Sans SC" panose="020B0200000000000000" charset="-122"/>
              </a:rPr>
              <a:t>帘涂（Curtain Coating）</a:t>
            </a:r>
            <a:endParaRPr lang="en-US" sz="1100"/>
          </a:p>
        </p:txBody>
      </p:sp>
      <p:sp>
        <p:nvSpPr>
          <p:cNvPr id="8" name="AutoShape 8"/>
          <p:cNvSpPr/>
          <p:nvPr/>
        </p:nvSpPr>
        <p:spPr>
          <a:xfrm>
            <a:off x="4445000" y="1308100"/>
            <a:ext cx="1016000" cy="304800"/>
          </a:xfrm>
          <a:prstGeom prst="roundRect">
            <a:avLst>
              <a:gd name="adj" fmla="val 0"/>
            </a:avLst>
          </a:prstGeom>
          <a:solidFill>
            <a:srgbClr val="2ECC71">
              <a:alpha val="100000"/>
            </a:srgbClr>
          </a:solidFill>
          <a:ln w="254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高端精密</a:t>
            </a:r>
            <a:endParaRPr lang="en-US" sz="1100"/>
          </a:p>
        </p:txBody>
      </p:sp>
      <p:sp>
        <p:nvSpPr>
          <p:cNvPr id="9" name="AutoShape 9"/>
          <p:cNvSpPr/>
          <p:nvPr/>
        </p:nvSpPr>
        <p:spPr>
          <a:xfrm>
            <a:off x="508000" y="1841500"/>
            <a:ext cx="533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工艺原理：</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油墨从狭缝挤出形成连续均匀液帘，FPC基材以恒定速度穿过液帘，在表面形成极平整、无界面的涂层。</a:t>
            </a:r>
            <a:endParaRPr lang="en-US" sz="1100"/>
          </a:p>
        </p:txBody>
      </p:sp>
      <p:sp>
        <p:nvSpPr>
          <p:cNvPr id="10" name="AutoShape 10"/>
          <p:cNvSpPr/>
          <p:nvPr/>
        </p:nvSpPr>
        <p:spPr>
          <a:xfrm>
            <a:off x="508000" y="2730500"/>
            <a:ext cx="2603500" cy="1079500"/>
          </a:xfrm>
          <a:prstGeom prst="roundRect">
            <a:avLst>
              <a:gd name="adj" fmla="val 0"/>
            </a:avLst>
          </a:prstGeom>
          <a:solidFill>
            <a:srgbClr val="2ECC71">
              <a:alpha val="8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35000" y="2857500"/>
            <a:ext cx="254000" cy="254000"/>
          </a:xfrm>
          <a:prstGeom prst="rect">
            <a:avLst/>
          </a:prstGeom>
        </p:spPr>
      </p:pic>
      <p:sp>
        <p:nvSpPr>
          <p:cNvPr id="12" name="AutoShape 12"/>
          <p:cNvSpPr/>
          <p:nvPr/>
        </p:nvSpPr>
        <p:spPr>
          <a:xfrm>
            <a:off x="952500" y="2857500"/>
            <a:ext cx="215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27AE60"/>
                </a:solidFill>
                <a:latin typeface="Noto Sans SC" panose="020B0200000000000000" charset="-122"/>
                <a:ea typeface="Noto Sans SC" panose="020B0200000000000000" charset="-122"/>
                <a:cs typeface="Noto Sans SC" panose="020B0200000000000000" charset="-122"/>
                <a:sym typeface="Noto Sans SC" panose="020B0200000000000000" charset="-122"/>
              </a:rPr>
              <a:t>极致均匀</a:t>
            </a:r>
            <a:endParaRPr lang="en-US" sz="1100"/>
          </a:p>
          <a:p>
            <a:pPr marL="0" indent="0" algn="l">
              <a:lnSpc>
                <a:spcPct val="100000"/>
              </a:lnSpc>
            </a:pPr>
            <a:r>
              <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厚度偏差极小，表面平整无网纹，完美适配高密度细线路需求。</a:t>
            </a:r>
            <a:endPar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3238500" y="2730500"/>
            <a:ext cx="2603500" cy="1079500"/>
          </a:xfrm>
          <a:prstGeom prst="roundRect">
            <a:avLst>
              <a:gd name="adj" fmla="val 0"/>
            </a:avLst>
          </a:prstGeom>
          <a:solidFill>
            <a:srgbClr val="E74C3C">
              <a:alpha val="8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65500" y="2857500"/>
            <a:ext cx="254000" cy="254000"/>
          </a:xfrm>
          <a:prstGeom prst="rect">
            <a:avLst/>
          </a:prstGeom>
        </p:spPr>
      </p:pic>
      <p:sp>
        <p:nvSpPr>
          <p:cNvPr id="15" name="AutoShape 15"/>
          <p:cNvSpPr/>
          <p:nvPr/>
        </p:nvSpPr>
        <p:spPr>
          <a:xfrm>
            <a:off x="3683000" y="2857500"/>
            <a:ext cx="215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392B"/>
                </a:solidFill>
                <a:latin typeface="Noto Sans SC" panose="020B0200000000000000" charset="-122"/>
                <a:ea typeface="Noto Sans SC" panose="020B0200000000000000" charset="-122"/>
                <a:cs typeface="Noto Sans SC" panose="020B0200000000000000" charset="-122"/>
                <a:sym typeface="Noto Sans SC" panose="020B0200000000000000" charset="-122"/>
              </a:rPr>
              <a:t>门槛较高</a:t>
            </a:r>
            <a:endParaRPr lang="en-US" sz="1100"/>
          </a:p>
          <a:p>
            <a:pPr marL="0" indent="0" algn="l">
              <a:lnSpc>
                <a:spcPct val="100000"/>
              </a:lnSpc>
            </a:pPr>
            <a:r>
              <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对油墨粘度及环境洁净度要求严苛，换型耗时，边缘易产生流平效应。</a:t>
            </a:r>
            <a:endPar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508000" y="3937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0A3D62"/>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适用场景：</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高端精密FPC制造、高频高速板、细线宽线距工艺。</a:t>
            </a:r>
            <a:endParaRPr lang="en-US" sz="1100"/>
          </a:p>
        </p:txBody>
      </p:sp>
      <p:pic>
        <p:nvPicPr>
          <p:cNvPr id="17" name="Picture 17"/>
          <p:cNvPicPr>
            <a:picLocks noChangeAspect="1"/>
          </p:cNvPicPr>
          <p:nvPr/>
        </p:nvPicPr>
        <p:blipFill>
          <a:blip r:embed="rId5"/>
          <a:srcRect/>
          <a:stretch>
            <a:fillRect/>
          </a:stretch>
        </p:blipFill>
        <p:spPr>
          <a:xfrm>
            <a:off x="508000" y="4445000"/>
            <a:ext cx="3048000" cy="1714500"/>
          </a:xfrm>
          <a:prstGeom prst="roundRect">
            <a:avLst>
              <a:gd name="adj" fmla="val 7407"/>
            </a:avLst>
          </a:prstGeom>
          <a:noFill/>
          <a:ln w="25400" cap="flat" cmpd="sng">
            <a:noFill/>
            <a:prstDash val="solid"/>
            <a:round/>
          </a:ln>
          <a:effectLst>
            <a:outerShdw blurRad="101600" dist="50800" dir="2700000" algn="tl">
              <a:srgbClr val="000000">
                <a:alpha val="10000"/>
              </a:srgbClr>
            </a:outerShdw>
          </a:effectLst>
        </p:spPr>
      </p:pic>
      <p:sp>
        <p:nvSpPr>
          <p:cNvPr id="18" name="AutoShape 18"/>
          <p:cNvSpPr/>
          <p:nvPr/>
        </p:nvSpPr>
        <p:spPr>
          <a:xfrm>
            <a:off x="3683000" y="4445000"/>
            <a:ext cx="2159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787878"/>
                </a:solidFill>
                <a:latin typeface="Noto Sans SC" panose="020B0200000000000000" charset="-122"/>
                <a:ea typeface="Noto Sans SC" panose="020B0200000000000000" charset="-122"/>
                <a:cs typeface="Noto Sans SC" panose="020B0200000000000000" charset="-122"/>
                <a:sym typeface="Noto Sans SC" panose="020B0200000000000000" charset="-122"/>
              </a:rPr>
              <a:t>图示：帘涂设备的液帘成型系统，通过精密狭缝挤出，实现微米级均匀涂布。</a:t>
            </a:r>
            <a:endParaRPr lang="en-US" sz="1100"/>
          </a:p>
        </p:txBody>
      </p:sp>
      <p:cxnSp>
        <p:nvCxnSpPr>
          <p:cNvPr id="19" name="Connector 19"/>
          <p:cNvCxnSpPr/>
          <p:nvPr/>
        </p:nvCxnSpPr>
        <p:spPr>
          <a:xfrm rot="5390953">
            <a:off x="3683000" y="3803658"/>
            <a:ext cx="48260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0" name="AutoShape 20"/>
          <p:cNvSpPr/>
          <p:nvPr/>
        </p:nvSpPr>
        <p:spPr>
          <a:xfrm>
            <a:off x="6286500" y="1270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A3D62"/>
                </a:solidFill>
                <a:latin typeface="Noto Sans SC" panose="020B0200000000000000" charset="-122"/>
                <a:ea typeface="Noto Sans SC" panose="020B0200000000000000" charset="-122"/>
                <a:cs typeface="Noto Sans SC" panose="020B0200000000000000" charset="-122"/>
                <a:sym typeface="Noto Sans SC" panose="020B0200000000000000" charset="-122"/>
              </a:rPr>
              <a:t>喷墨打印（Inkjet）</a:t>
            </a:r>
            <a:endParaRPr lang="en-US" sz="1100"/>
          </a:p>
        </p:txBody>
      </p:sp>
      <p:sp>
        <p:nvSpPr>
          <p:cNvPr id="21" name="AutoShape 21"/>
          <p:cNvSpPr/>
          <p:nvPr/>
        </p:nvSpPr>
        <p:spPr>
          <a:xfrm>
            <a:off x="10223500" y="1308100"/>
            <a:ext cx="1016000" cy="304800"/>
          </a:xfrm>
          <a:prstGeom prst="roundRect">
            <a:avLst>
              <a:gd name="adj" fmla="val 0"/>
            </a:avLst>
          </a:prstGeom>
          <a:solidFill>
            <a:srgbClr val="F39C12">
              <a:alpha val="100000"/>
            </a:srgbClr>
          </a:solidFill>
          <a:ln w="25400" cap="flat" cmpd="sng">
            <a:noFill/>
            <a:prstDash val="solid"/>
            <a:round/>
          </a:ln>
        </p:spPr>
        <p:txBody>
          <a:bodyPr vert="horz" wrap="square" lIns="0" tIns="0" rIns="0" bIns="0" rtlCol="0" anchor="ctr" anchorCtr="0"/>
          <a:lstStyle/>
          <a:p>
            <a:pPr marL="0" indent="0" algn="ctr">
              <a:lnSpc>
                <a:spcPct val="125000"/>
              </a:lnSpc>
              <a:defRPr/>
            </a:pPr>
            <a:r>
              <a:rPr lang="en-US" sz="1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快速打样</a:t>
            </a:r>
            <a:endParaRPr lang="en-US" sz="1100"/>
          </a:p>
        </p:txBody>
      </p:sp>
      <p:sp>
        <p:nvSpPr>
          <p:cNvPr id="22" name="AutoShape 22"/>
          <p:cNvSpPr/>
          <p:nvPr/>
        </p:nvSpPr>
        <p:spPr>
          <a:xfrm>
            <a:off x="6286500" y="1841500"/>
            <a:ext cx="533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工艺原理：</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数字式按需喷墨技术，无需网版或菲林，通过图形文件直接驱动喷头，将防焊油墨精准喷射并固化在指定区域。</a:t>
            </a:r>
            <a:endParaRPr lang="en-US" sz="1100"/>
          </a:p>
        </p:txBody>
      </p:sp>
      <p:sp>
        <p:nvSpPr>
          <p:cNvPr id="23" name="AutoShape 23"/>
          <p:cNvSpPr/>
          <p:nvPr/>
        </p:nvSpPr>
        <p:spPr>
          <a:xfrm>
            <a:off x="6286500" y="2730500"/>
            <a:ext cx="2603500" cy="1079500"/>
          </a:xfrm>
          <a:prstGeom prst="roundRect">
            <a:avLst>
              <a:gd name="adj" fmla="val 0"/>
            </a:avLst>
          </a:prstGeom>
          <a:solidFill>
            <a:srgbClr val="F39C12">
              <a:alpha val="8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13500" y="2857500"/>
            <a:ext cx="254000" cy="254000"/>
          </a:xfrm>
          <a:prstGeom prst="rect">
            <a:avLst/>
          </a:prstGeom>
        </p:spPr>
      </p:pic>
      <p:sp>
        <p:nvSpPr>
          <p:cNvPr id="25" name="AutoShape 25"/>
          <p:cNvSpPr/>
          <p:nvPr/>
        </p:nvSpPr>
        <p:spPr>
          <a:xfrm>
            <a:off x="6731000" y="2857500"/>
            <a:ext cx="215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D35400"/>
                </a:solidFill>
                <a:latin typeface="Noto Sans SC" panose="020B0200000000000000" charset="-122"/>
                <a:ea typeface="Noto Sans SC" panose="020B0200000000000000" charset="-122"/>
                <a:cs typeface="Noto Sans SC" panose="020B0200000000000000" charset="-122"/>
                <a:sym typeface="Noto Sans SC" panose="020B0200000000000000" charset="-122"/>
              </a:rPr>
              <a:t>敏捷高效</a:t>
            </a:r>
            <a:endParaRPr lang="en-US" sz="1100"/>
          </a:p>
          <a:p>
            <a:pPr marL="0" indent="0" algn="l">
              <a:lnSpc>
                <a:spcPct val="100000"/>
              </a:lnSpc>
            </a:pPr>
            <a:r>
              <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无需制网，数据驱动即刻生产，材料零浪费，灵活应对多品种小批量。</a:t>
            </a:r>
            <a:endPar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9017000" y="2730500"/>
            <a:ext cx="2603500" cy="1079500"/>
          </a:xfrm>
          <a:prstGeom prst="roundRect">
            <a:avLst>
              <a:gd name="adj" fmla="val 0"/>
            </a:avLst>
          </a:prstGeom>
          <a:solidFill>
            <a:srgbClr val="E74C3C">
              <a:alpha val="8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144000" y="2857500"/>
            <a:ext cx="254000" cy="254000"/>
          </a:xfrm>
          <a:prstGeom prst="rect">
            <a:avLst/>
          </a:prstGeom>
        </p:spPr>
      </p:pic>
      <p:sp>
        <p:nvSpPr>
          <p:cNvPr id="28" name="AutoShape 28"/>
          <p:cNvSpPr/>
          <p:nvPr/>
        </p:nvSpPr>
        <p:spPr>
          <a:xfrm>
            <a:off x="9461500" y="2857500"/>
            <a:ext cx="215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392B"/>
                </a:solidFill>
                <a:latin typeface="Noto Sans SC" panose="020B0200000000000000" charset="-122"/>
                <a:ea typeface="Noto Sans SC" panose="020B0200000000000000" charset="-122"/>
                <a:cs typeface="Noto Sans SC" panose="020B0200000000000000" charset="-122"/>
                <a:sym typeface="Noto Sans SC" panose="020B0200000000000000" charset="-122"/>
              </a:rPr>
              <a:t>成本与效率</a:t>
            </a:r>
            <a:endParaRPr lang="en-US" sz="1100"/>
          </a:p>
          <a:p>
            <a:pPr marL="0" indent="0" algn="l">
              <a:lnSpc>
                <a:spcPct val="100000"/>
              </a:lnSpc>
            </a:pPr>
            <a:r>
              <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单遍涂层较薄需多次打印，量产速度不及传统工艺，设备与耗材成本较高。</a:t>
            </a:r>
            <a:endParaRPr lang="en-US" sz="12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6286500" y="3937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0A3D62"/>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适用场景：</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新产品快速打样、小批量定制、个性化图形与复杂线路板制造。</a:t>
            </a:r>
            <a:endParaRPr lang="en-US" sz="1100"/>
          </a:p>
        </p:txBody>
      </p:sp>
      <p:pic>
        <p:nvPicPr>
          <p:cNvPr id="30" name="Picture 30"/>
          <p:cNvPicPr>
            <a:picLocks noChangeAspect="1"/>
          </p:cNvPicPr>
          <p:nvPr/>
        </p:nvPicPr>
        <p:blipFill>
          <a:blip r:embed="rId8"/>
          <a:srcRect/>
          <a:stretch>
            <a:fillRect/>
          </a:stretch>
        </p:blipFill>
        <p:spPr>
          <a:xfrm>
            <a:off x="6286500" y="4445000"/>
            <a:ext cx="3048000" cy="1714500"/>
          </a:xfrm>
          <a:prstGeom prst="roundRect">
            <a:avLst>
              <a:gd name="adj" fmla="val 7407"/>
            </a:avLst>
          </a:prstGeom>
          <a:noFill/>
          <a:ln w="25400" cap="flat" cmpd="sng">
            <a:noFill/>
            <a:prstDash val="solid"/>
            <a:round/>
          </a:ln>
          <a:effectLst>
            <a:outerShdw blurRad="101600" dist="50800" dir="2700000" algn="tl">
              <a:srgbClr val="000000">
                <a:alpha val="10000"/>
              </a:srgbClr>
            </a:outerShdw>
          </a:effectLst>
        </p:spPr>
      </p:pic>
      <p:sp>
        <p:nvSpPr>
          <p:cNvPr id="31" name="AutoShape 31"/>
          <p:cNvSpPr/>
          <p:nvPr/>
        </p:nvSpPr>
        <p:spPr>
          <a:xfrm>
            <a:off x="9461500" y="4445000"/>
            <a:ext cx="2159000" cy="1714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787878"/>
                </a:solidFill>
                <a:latin typeface="Noto Sans SC" panose="020B0200000000000000" charset="-122"/>
                <a:ea typeface="Noto Sans SC" panose="020B0200000000000000" charset="-122"/>
                <a:cs typeface="Noto Sans SC" panose="020B0200000000000000" charset="-122"/>
                <a:sym typeface="Noto Sans SC" panose="020B0200000000000000" charset="-122"/>
              </a:rPr>
              <a:t>图示：高精度喷墨打印头正在对线路板进行选择性涂覆，实现无接触、数字化的图形转移。</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508000"/>
            <a:ext cx="152400" cy="508000"/>
          </a:xfrm>
          <a:prstGeom prst="roundRect">
            <a:avLst>
              <a:gd name="adj" fmla="val 0"/>
            </a:avLst>
          </a:prstGeom>
          <a:solidFill>
            <a:srgbClr val="172B4D">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812800" y="508000"/>
            <a:ext cx="762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72B4D"/>
                </a:solidFill>
                <a:latin typeface="Noto Sans SC" panose="020B0200000000000000" charset="-122"/>
                <a:ea typeface="Noto Sans SC" panose="020B0200000000000000" charset="-122"/>
                <a:cs typeface="Noto Sans SC" panose="020B0200000000000000" charset="-122"/>
                <a:sym typeface="Noto Sans SC" panose="020B0200000000000000" charset="-122"/>
              </a:rPr>
              <a:t>04 · 工序二：预烤与曝光对位工艺</a:t>
            </a:r>
            <a:endParaRPr lang="en-US" sz="1100"/>
          </a:p>
        </p:txBody>
      </p:sp>
      <p:sp>
        <p:nvSpPr>
          <p:cNvPr id="4" name="AutoShape 4"/>
          <p:cNvSpPr/>
          <p:nvPr/>
        </p:nvSpPr>
        <p:spPr>
          <a:xfrm>
            <a:off x="10795000" y="571500"/>
            <a:ext cx="889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99999"/>
                </a:solidFill>
                <a:latin typeface="Noto Sans SC" panose="020B0200000000000000" charset="-122"/>
                <a:ea typeface="Noto Sans SC" panose="020B0200000000000000" charset="-122"/>
                <a:cs typeface="Noto Sans SC" panose="020B0200000000000000" charset="-122"/>
                <a:sym typeface="Noto Sans SC" panose="020B0200000000000000" charset="-122"/>
              </a:rPr>
              <a:t>09</a:t>
            </a:r>
            <a:endParaRPr lang="en-US" sz="1100"/>
          </a:p>
        </p:txBody>
      </p:sp>
      <p:cxnSp>
        <p:nvCxnSpPr>
          <p:cNvPr id="5" name="Connector 5"/>
          <p:cNvCxnSpPr/>
          <p:nvPr/>
        </p:nvCxnSpPr>
        <p:spPr>
          <a:xfrm rot="-3906">
            <a:off x="508004" y="1263650"/>
            <a:ext cx="11176000" cy="12700"/>
          </a:xfrm>
          <a:prstGeom prst="straightConnector1">
            <a:avLst/>
          </a:prstGeom>
          <a:solidFill>
            <a:srgbClr val="DEE0E3">
              <a:alpha val="100000"/>
            </a:srgbClr>
          </a:solidFill>
          <a:ln w="12700" cap="flat" cmpd="sng">
            <a:solidFill>
              <a:srgbClr val="DCDCDC">
                <a:alpha val="100000"/>
              </a:srgbClr>
            </a:solidFill>
            <a:prstDash val="solid"/>
            <a:round/>
            <a:headEnd type="none" w="med" len="med"/>
            <a:tailEnd type="none" w="med" len="med"/>
          </a:ln>
        </p:spPr>
      </p:cxnSp>
      <p:sp>
        <p:nvSpPr>
          <p:cNvPr id="6" name="AutoShape 6"/>
          <p:cNvSpPr/>
          <p:nvPr/>
        </p:nvSpPr>
        <p:spPr>
          <a:xfrm>
            <a:off x="508000" y="1524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2B4D"/>
                </a:solidFill>
                <a:latin typeface="Noto Sans SC" panose="020B0200000000000000" charset="-122"/>
                <a:ea typeface="Noto Sans SC" panose="020B0200000000000000" charset="-122"/>
                <a:cs typeface="Noto Sans SC" panose="020B0200000000000000" charset="-122"/>
                <a:sym typeface="Noto Sans SC" panose="020B0200000000000000" charset="-122"/>
              </a:rPr>
              <a:t>01 预烤干燥</a:t>
            </a:r>
            <a:endParaRPr lang="en-US" sz="1100"/>
          </a:p>
        </p:txBody>
      </p:sp>
      <p:sp>
        <p:nvSpPr>
          <p:cNvPr id="7" name="AutoShape 7"/>
          <p:cNvSpPr/>
          <p:nvPr/>
        </p:nvSpPr>
        <p:spPr>
          <a:xfrm>
            <a:off x="508000" y="1968500"/>
            <a:ext cx="546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去除油墨中大部分溶剂，使油墨从液态转为不粘手的半固态，防止曝光时粘黏菲林；同时严格控制温区，确保保留完整的感光活性，为后续显影奠定基础。</a:t>
            </a:r>
            <a:endParaRPr lang="en-US" sz="1100"/>
          </a:p>
        </p:txBody>
      </p:sp>
      <p:sp>
        <p:nvSpPr>
          <p:cNvPr id="8" name="AutoShape 8"/>
          <p:cNvSpPr/>
          <p:nvPr/>
        </p:nvSpPr>
        <p:spPr>
          <a:xfrm>
            <a:off x="508000" y="2667000"/>
            <a:ext cx="5461000" cy="584200"/>
          </a:xfrm>
          <a:prstGeom prst="roundRect">
            <a:avLst>
              <a:gd name="adj" fmla="val 0"/>
            </a:avLst>
          </a:prstGeom>
          <a:solidFill>
            <a:srgbClr val="FB923C">
              <a:alpha val="10000"/>
            </a:srgbClr>
          </a:solidFill>
          <a:ln w="12700" cap="flat" cmpd="sng">
            <a:solidFill>
              <a:srgbClr val="FB923C">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35000" y="2768600"/>
            <a:ext cx="520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C2410C"/>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关键管控：温度 70~90℃ | 时间 10~30min（依油墨厚度动态调整）</a:t>
            </a:r>
            <a:endParaRPr lang="en-US" sz="1100"/>
          </a:p>
        </p:txBody>
      </p:sp>
      <p:sp>
        <p:nvSpPr>
          <p:cNvPr id="10" name="AutoShape 10"/>
          <p:cNvSpPr/>
          <p:nvPr/>
        </p:nvSpPr>
        <p:spPr>
          <a:xfrm>
            <a:off x="508000" y="3429000"/>
            <a:ext cx="546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 异常影响：过度预烤致感光活性下降、显影残胶；预烤不足则易粘菲林、对位偏移。采用RTR连续式隧道炉分段控温，保障干燥均匀性。</a:t>
            </a:r>
            <a:endParaRPr lang="en-US" sz="1100"/>
          </a:p>
        </p:txBody>
      </p:sp>
      <p:sp>
        <p:nvSpPr>
          <p:cNvPr id="11" name="AutoShape 11"/>
          <p:cNvSpPr/>
          <p:nvPr/>
        </p:nvSpPr>
        <p:spPr>
          <a:xfrm>
            <a:off x="6223000" y="1524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72B4D"/>
                </a:solidFill>
                <a:latin typeface="Noto Sans SC" panose="020B0200000000000000" charset="-122"/>
                <a:ea typeface="Noto Sans SC" panose="020B0200000000000000" charset="-122"/>
                <a:cs typeface="Noto Sans SC" panose="020B0200000000000000" charset="-122"/>
                <a:sym typeface="Noto Sans SC" panose="020B0200000000000000" charset="-122"/>
              </a:rPr>
              <a:t>02 曝光对位工艺</a:t>
            </a:r>
            <a:endParaRPr lang="en-US" sz="1100"/>
          </a:p>
        </p:txBody>
      </p:sp>
      <p:sp>
        <p:nvSpPr>
          <p:cNvPr id="12" name="AutoShape 12"/>
          <p:cNvSpPr/>
          <p:nvPr/>
        </p:nvSpPr>
        <p:spPr>
          <a:xfrm>
            <a:off x="6223000" y="1968500"/>
            <a:ext cx="546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利用UV紫外线透过菲林（或LDI激光直接成像）照射油墨层，使曝光区域发生聚合交联反应并固化，从而精准定义PCB板的焊盘窗口与线路图形。</a:t>
            </a:r>
            <a:endParaRPr lang="en-US" sz="1100"/>
          </a:p>
        </p:txBody>
      </p:sp>
      <p:sp>
        <p:nvSpPr>
          <p:cNvPr id="13" name="AutoShape 13"/>
          <p:cNvSpPr/>
          <p:nvPr/>
        </p:nvSpPr>
        <p:spPr>
          <a:xfrm>
            <a:off x="6223000" y="2667000"/>
            <a:ext cx="5461000" cy="584200"/>
          </a:xfrm>
          <a:prstGeom prst="roundRect">
            <a:avLst>
              <a:gd name="adj" fmla="val 0"/>
            </a:avLst>
          </a:prstGeom>
          <a:solidFill>
            <a:srgbClr val="3B82F6">
              <a:alpha val="10000"/>
            </a:srgbClr>
          </a:solidFill>
          <a:ln w="12700" cap="flat" cmpd="sng">
            <a:solidFill>
              <a:srgbClr val="3B82F6">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350000" y="2768600"/>
            <a:ext cx="5207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对位精度：基准孔套PIN定位 + CCD视觉补偿（修正收缩偏差）</a:t>
            </a:r>
            <a:endParaRPr lang="en-US" sz="1100"/>
          </a:p>
        </p:txBody>
      </p:sp>
      <p:sp>
        <p:nvSpPr>
          <p:cNvPr id="15" name="AutoShape 15"/>
          <p:cNvSpPr/>
          <p:nvPr/>
        </p:nvSpPr>
        <p:spPr>
          <a:xfrm>
            <a:off x="6223000" y="3429000"/>
            <a:ext cx="546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采用连续式卷对卷（RTR）曝光机，双工位交替收放卷设计，实现不停机连续生产，大幅提升生产效率与产能利用率，适配柔性板的连续制造需求。</a:t>
            </a:r>
            <a:endParaRPr lang="en-US" sz="1100"/>
          </a:p>
        </p:txBody>
      </p:sp>
      <p:cxnSp>
        <p:nvCxnSpPr>
          <p:cNvPr id="16" name="Connector 16"/>
          <p:cNvCxnSpPr/>
          <p:nvPr/>
        </p:nvCxnSpPr>
        <p:spPr>
          <a:xfrm rot="-3906">
            <a:off x="508004" y="4248150"/>
            <a:ext cx="11176000" cy="12700"/>
          </a:xfrm>
          <a:prstGeom prst="straightConnector1">
            <a:avLst/>
          </a:prstGeom>
          <a:solidFill>
            <a:srgbClr val="DEE0E3">
              <a:alpha val="100000"/>
            </a:srgbClr>
          </a:solidFill>
          <a:ln w="12700" cap="flat" cmpd="sng">
            <a:solidFill>
              <a:srgbClr val="DCDCDC">
                <a:alpha val="100000"/>
              </a:srgbClr>
            </a:solidFill>
            <a:prstDash val="dash"/>
            <a:round/>
            <a:headEnd type="none" w="med" len="med"/>
            <a:tailEnd type="none" w="med" len="med"/>
          </a:ln>
        </p:spPr>
      </p:cxnSp>
      <p:pic>
        <p:nvPicPr>
          <p:cNvPr id="17" name="Picture 17"/>
          <p:cNvPicPr>
            <a:picLocks noChangeAspect="1"/>
          </p:cNvPicPr>
          <p:nvPr/>
        </p:nvPicPr>
        <p:blipFill>
          <a:blip r:embed="rId1"/>
          <a:srcRect l="78" r="78"/>
          <a:stretch>
            <a:fillRect/>
          </a:stretch>
        </p:blipFill>
        <p:spPr>
          <a:xfrm>
            <a:off x="508000" y="4635500"/>
            <a:ext cx="3606800" cy="2032000"/>
          </a:xfrm>
          <a:prstGeom prst="rect">
            <a:avLst/>
          </a:prstGeom>
          <a:noFill/>
          <a:ln w="12700" cap="flat" cmpd="sng">
            <a:solidFill>
              <a:srgbClr val="000000">
                <a:alpha val="10000"/>
              </a:srgbClr>
            </a:solidFill>
            <a:prstDash val="solid"/>
            <a:round/>
          </a:ln>
        </p:spPr>
      </p:pic>
      <p:sp>
        <p:nvSpPr>
          <p:cNvPr id="18" name="AutoShape 18"/>
          <p:cNvSpPr/>
          <p:nvPr/>
        </p:nvSpPr>
        <p:spPr>
          <a:xfrm>
            <a:off x="4318000" y="4635500"/>
            <a:ext cx="3619500" cy="952500"/>
          </a:xfrm>
          <a:prstGeom prst="roundRect">
            <a:avLst>
              <a:gd name="adj" fmla="val 0"/>
            </a:avLst>
          </a:prstGeom>
          <a:solidFill>
            <a:srgbClr val="172B4D">
              <a:alpha val="5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445000" y="4762500"/>
            <a:ext cx="304800" cy="304800"/>
          </a:xfrm>
          <a:prstGeom prst="rect">
            <a:avLst/>
          </a:prstGeom>
        </p:spPr>
      </p:pic>
      <p:sp>
        <p:nvSpPr>
          <p:cNvPr id="20" name="AutoShape 20"/>
          <p:cNvSpPr/>
          <p:nvPr/>
        </p:nvSpPr>
        <p:spPr>
          <a:xfrm>
            <a:off x="4826000" y="4699000"/>
            <a:ext cx="311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72B4D"/>
                </a:solidFill>
                <a:latin typeface="Noto Sans SC" panose="020B0200000000000000" charset="-122"/>
                <a:ea typeface="Noto Sans SC" panose="020B0200000000000000" charset="-122"/>
                <a:cs typeface="Noto Sans SC" panose="020B0200000000000000" charset="-122"/>
                <a:sym typeface="Noto Sans SC" panose="020B0200000000000000" charset="-122"/>
              </a:rPr>
              <a:t>UV 固化灯组</a:t>
            </a:r>
            <a:endParaRPr lang="en-US" sz="1100"/>
          </a:p>
          <a:p>
            <a:pPr marL="0" indent="0" algn="l">
              <a:lnSpc>
                <a:spcPct val="125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高能量密度LED阵列，提供均匀稳定的曝光光源，确保油墨交联固化效果一致。</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8064500" y="4635500"/>
            <a:ext cx="3619500" cy="952500"/>
          </a:xfrm>
          <a:prstGeom prst="roundRect">
            <a:avLst>
              <a:gd name="adj" fmla="val 0"/>
            </a:avLst>
          </a:prstGeom>
          <a:solidFill>
            <a:srgbClr val="172B4D">
              <a:alpha val="5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91500" y="4762500"/>
            <a:ext cx="304800" cy="304800"/>
          </a:xfrm>
          <a:prstGeom prst="rect">
            <a:avLst/>
          </a:prstGeom>
        </p:spPr>
      </p:pic>
      <p:sp>
        <p:nvSpPr>
          <p:cNvPr id="23" name="AutoShape 23"/>
          <p:cNvSpPr/>
          <p:nvPr/>
        </p:nvSpPr>
        <p:spPr>
          <a:xfrm>
            <a:off x="8572500" y="4699000"/>
            <a:ext cx="311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72B4D"/>
                </a:solidFill>
                <a:latin typeface="Noto Sans SC" panose="020B0200000000000000" charset="-122"/>
                <a:ea typeface="Noto Sans SC" panose="020B0200000000000000" charset="-122"/>
                <a:cs typeface="Noto Sans SC" panose="020B0200000000000000" charset="-122"/>
                <a:sym typeface="Noto Sans SC" panose="020B0200000000000000" charset="-122"/>
              </a:rPr>
              <a:t>精密菲林框</a:t>
            </a:r>
            <a:endParaRPr lang="en-US" sz="1100"/>
          </a:p>
          <a:p>
            <a:pPr marL="0" indent="0" algn="l">
              <a:lnSpc>
                <a:spcPct val="125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高平整度夹持系统，确保菲林与基板紧密贴合，减少光学畸变，提升转移精度。</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4318000" y="5651500"/>
            <a:ext cx="3619500" cy="952500"/>
          </a:xfrm>
          <a:prstGeom prst="roundRect">
            <a:avLst>
              <a:gd name="adj" fmla="val 0"/>
            </a:avLst>
          </a:prstGeom>
          <a:solidFill>
            <a:srgbClr val="172B4D">
              <a:alpha val="5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45000" y="5778500"/>
            <a:ext cx="304800" cy="304800"/>
          </a:xfrm>
          <a:prstGeom prst="rect">
            <a:avLst/>
          </a:prstGeom>
        </p:spPr>
      </p:pic>
      <p:sp>
        <p:nvSpPr>
          <p:cNvPr id="26" name="AutoShape 26"/>
          <p:cNvSpPr/>
          <p:nvPr/>
        </p:nvSpPr>
        <p:spPr>
          <a:xfrm>
            <a:off x="4826000" y="5715000"/>
            <a:ext cx="311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72B4D"/>
                </a:solidFill>
                <a:latin typeface="Noto Sans SC" panose="020B0200000000000000" charset="-122"/>
                <a:ea typeface="Noto Sans SC" panose="020B0200000000000000" charset="-122"/>
                <a:cs typeface="Noto Sans SC" panose="020B0200000000000000" charset="-122"/>
                <a:sym typeface="Noto Sans SC" panose="020B0200000000000000" charset="-122"/>
              </a:rPr>
              <a:t>精准定位 PIN</a:t>
            </a:r>
            <a:endParaRPr lang="en-US" sz="1100"/>
          </a:p>
          <a:p>
            <a:pPr marL="0" indent="0" algn="l">
              <a:lnSpc>
                <a:spcPct val="125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高精度机械定位销，配合板边工具孔，实现微米级的基准对位，保证图形套准。</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7" name="AutoShape 27"/>
          <p:cNvSpPr/>
          <p:nvPr/>
        </p:nvSpPr>
        <p:spPr>
          <a:xfrm>
            <a:off x="8064500" y="5651500"/>
            <a:ext cx="3619500" cy="952500"/>
          </a:xfrm>
          <a:prstGeom prst="roundRect">
            <a:avLst>
              <a:gd name="adj" fmla="val 0"/>
            </a:avLst>
          </a:prstGeom>
          <a:solidFill>
            <a:srgbClr val="172B4D">
              <a:alpha val="5000"/>
            </a:srgbClr>
          </a:solidFill>
          <a:ln w="25400" cap="flat" cmpd="sng">
            <a:noFill/>
            <a:prstDash val="solid"/>
            <a:round/>
          </a:ln>
        </p:spPr>
        <p:txBody>
          <a:bodyPr vert="horz" wrap="square" lIns="63500" tIns="63500" rIns="63500" bIns="63500" rtlCol="0" anchor="ctr"/>
          <a:lstStyle/>
          <a:p>
            <a:pPr algn="ctr">
              <a:defRPr/>
            </a:pPr>
          </a:p>
        </p:txBody>
      </p:sp>
      <p:pic>
        <p:nvPicPr>
          <p:cNvPr id="28" name="Picture 2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191500" y="5778500"/>
            <a:ext cx="304800" cy="304800"/>
          </a:xfrm>
          <a:prstGeom prst="rect">
            <a:avLst/>
          </a:prstGeom>
        </p:spPr>
      </p:pic>
      <p:sp>
        <p:nvSpPr>
          <p:cNvPr id="29" name="AutoShape 29"/>
          <p:cNvSpPr/>
          <p:nvPr/>
        </p:nvSpPr>
        <p:spPr>
          <a:xfrm>
            <a:off x="8572500" y="5715000"/>
            <a:ext cx="3111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72B4D"/>
                </a:solidFill>
                <a:latin typeface="Noto Sans SC" panose="020B0200000000000000" charset="-122"/>
                <a:ea typeface="Noto Sans SC" panose="020B0200000000000000" charset="-122"/>
                <a:cs typeface="Noto Sans SC" panose="020B0200000000000000" charset="-122"/>
                <a:sym typeface="Noto Sans SC" panose="020B0200000000000000" charset="-122"/>
              </a:rPr>
              <a:t>卷料传送系统</a:t>
            </a:r>
            <a:endParaRPr lang="en-US" sz="1100"/>
          </a:p>
          <a:p>
            <a:pPr marL="0" indent="0" algn="l">
              <a:lnSpc>
                <a:spcPct val="125000"/>
              </a:lnSpc>
            </a:pPr>
            <a:r>
              <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伺服驱动与张力闭环控制，保证卷料平稳输送，避免拉伸与褶皱，确保连续生产。</a:t>
            </a:r>
            <a:endParaRPr lang="en-US" sz="12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92000" cy="762000"/>
          </a:xfrm>
          <a:prstGeom prst="roundRect">
            <a:avLst>
              <a:gd name="adj" fmla="val 0"/>
            </a:avLst>
          </a:prstGeom>
          <a:solidFill>
            <a:srgbClr val="0F253F">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152400"/>
            <a:ext cx="762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05 · 工序三：显影与后固化工艺</a:t>
            </a:r>
            <a:endParaRPr lang="en-US" sz="1100"/>
          </a:p>
        </p:txBody>
      </p:sp>
      <p:sp>
        <p:nvSpPr>
          <p:cNvPr id="4" name="AutoShape 4"/>
          <p:cNvSpPr/>
          <p:nvPr/>
        </p:nvSpPr>
        <p:spPr>
          <a:xfrm>
            <a:off x="10922000" y="228600"/>
            <a:ext cx="762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10</a:t>
            </a:r>
            <a:endParaRPr lang="en-US" sz="1100"/>
          </a:p>
        </p:txBody>
      </p:sp>
      <p:sp>
        <p:nvSpPr>
          <p:cNvPr id="5" name="AutoShape 5"/>
          <p:cNvSpPr/>
          <p:nvPr/>
        </p:nvSpPr>
        <p:spPr>
          <a:xfrm>
            <a:off x="508000" y="1079500"/>
            <a:ext cx="5461000" cy="2476500"/>
          </a:xfrm>
          <a:prstGeom prst="roundRect">
            <a:avLst>
              <a:gd name="adj" fmla="val 0"/>
            </a:avLst>
          </a:prstGeom>
          <a:solidFill>
            <a:srgbClr val="FFFFFF">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698500" y="1206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F253F"/>
                </a:solidFill>
                <a:latin typeface="Noto Sans SC" panose="020B0200000000000000" charset="-122"/>
                <a:ea typeface="Noto Sans SC" panose="020B0200000000000000" charset="-122"/>
                <a:cs typeface="Noto Sans SC" panose="020B0200000000000000" charset="-122"/>
                <a:sym typeface="Noto Sans SC" panose="020B0200000000000000" charset="-122"/>
              </a:rPr>
              <a:t>01 显影成型：构建绝缘防焊图形</a:t>
            </a:r>
            <a:endParaRPr lang="en-US" sz="1100"/>
          </a:p>
        </p:txBody>
      </p:sp>
      <p:sp>
        <p:nvSpPr>
          <p:cNvPr id="7" name="AutoShape 7"/>
          <p:cNvSpPr/>
          <p:nvPr/>
        </p:nvSpPr>
        <p:spPr>
          <a:xfrm>
            <a:off x="698500" y="1714500"/>
            <a:ext cx="5080000" cy="571500"/>
          </a:xfrm>
          <a:prstGeom prst="roundRect">
            <a:avLst>
              <a:gd name="adj" fmla="val 0"/>
            </a:avLst>
          </a:prstGeom>
          <a:solidFill>
            <a:srgbClr val="0F253F">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825500" y="17780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采用1%碳酸钠弱碱液喷淋，选择性溶解未曝光区域油墨，精准露出焊盘铜面，形成高精度的绝缘防焊层。</a:t>
            </a:r>
            <a:endParaRPr lang="en-US" sz="1100"/>
          </a:p>
        </p:txBody>
      </p:sp>
      <p:sp>
        <p:nvSpPr>
          <p:cNvPr id="9" name="AutoShape 9"/>
          <p:cNvSpPr/>
          <p:nvPr/>
        </p:nvSpPr>
        <p:spPr>
          <a:xfrm>
            <a:off x="698500" y="2311400"/>
            <a:ext cx="5080000" cy="571500"/>
          </a:xfrm>
          <a:prstGeom prst="roundRect">
            <a:avLst>
              <a:gd name="adj" fmla="val 0"/>
            </a:avLst>
          </a:prstGeom>
          <a:solidFill>
            <a:srgbClr val="0F253F">
              <a:alpha val="4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825500" y="23749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设备核心为水平喷淋段，配备上下交错的锥形喷嘴，配合卷料匀速传送，确保双面受液均匀无死角。</a:t>
            </a:r>
            <a:endParaRPr lang="en-US" sz="1100"/>
          </a:p>
        </p:txBody>
      </p:sp>
      <p:sp>
        <p:nvSpPr>
          <p:cNvPr id="11" name="AutoShape 11"/>
          <p:cNvSpPr/>
          <p:nvPr/>
        </p:nvSpPr>
        <p:spPr>
          <a:xfrm>
            <a:off x="698500" y="2908300"/>
            <a:ext cx="5080000" cy="571500"/>
          </a:xfrm>
          <a:prstGeom prst="roundRect">
            <a:avLst>
              <a:gd name="adj" fmla="val 0"/>
            </a:avLst>
          </a:prstGeom>
          <a:solidFill>
            <a:srgbClr val="EA580C">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825500" y="29718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C2410C"/>
                </a:solidFill>
                <a:latin typeface="Noto Sans SC" panose="020B0200000000000000" charset="-122"/>
                <a:ea typeface="Noto Sans SC" panose="020B0200000000000000" charset="-122"/>
                <a:cs typeface="Noto Sans SC" panose="020B0200000000000000" charset="-122"/>
                <a:sym typeface="Noto Sans SC" panose="020B0200000000000000" charset="-122"/>
              </a:rPr>
              <a:t>⚠️ 关键管控：</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C2410C"/>
                </a:solidFill>
                <a:latin typeface="Noto Sans SC" panose="020B0200000000000000" charset="-122"/>
                <a:ea typeface="Noto Sans SC" panose="020B0200000000000000" charset="-122"/>
                <a:cs typeface="Noto Sans SC" panose="020B0200000000000000" charset="-122"/>
                <a:sym typeface="Noto Sans SC" panose="020B0200000000000000" charset="-122"/>
              </a:rPr>
              <a:t>浓度、温度、压力与速度决定显影效果；不足致残胶，过显则侧蚀露铜。</a:t>
            </a:r>
            <a:endParaRPr lang="en-US" sz="1100"/>
          </a:p>
        </p:txBody>
      </p:sp>
      <p:sp>
        <p:nvSpPr>
          <p:cNvPr id="13" name="AutoShape 13"/>
          <p:cNvSpPr/>
          <p:nvPr/>
        </p:nvSpPr>
        <p:spPr>
          <a:xfrm>
            <a:off x="6223000" y="1079500"/>
            <a:ext cx="5461000" cy="2476500"/>
          </a:xfrm>
          <a:prstGeom prst="roundRect">
            <a:avLst>
              <a:gd name="adj" fmla="val 0"/>
            </a:avLst>
          </a:prstGeom>
          <a:solidFill>
            <a:srgbClr val="FFFFFF">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12065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F253F"/>
                </a:solidFill>
                <a:latin typeface="Noto Sans SC" panose="020B0200000000000000" charset="-122"/>
                <a:ea typeface="Noto Sans SC" panose="020B0200000000000000" charset="-122"/>
                <a:cs typeface="Noto Sans SC" panose="020B0200000000000000" charset="-122"/>
                <a:sym typeface="Noto Sans SC" panose="020B0200000000000000" charset="-122"/>
              </a:rPr>
              <a:t>02 后固化与 UV 终固化：强化涂层性能</a:t>
            </a:r>
            <a:endParaRPr lang="en-US" sz="1100"/>
          </a:p>
        </p:txBody>
      </p:sp>
      <p:sp>
        <p:nvSpPr>
          <p:cNvPr id="15" name="AutoShape 15"/>
          <p:cNvSpPr/>
          <p:nvPr/>
        </p:nvSpPr>
        <p:spPr>
          <a:xfrm>
            <a:off x="6413500" y="1714500"/>
            <a:ext cx="5080000" cy="571500"/>
          </a:xfrm>
          <a:prstGeom prst="roundRect">
            <a:avLst>
              <a:gd name="adj" fmla="val 0"/>
            </a:avLst>
          </a:prstGeom>
          <a:solidFill>
            <a:srgbClr val="0F253F">
              <a:alpha val="4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6540500" y="17780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热固化：140~160℃烘烤30-60分钟，促使树脂完全交联，大幅提升附着力、硬度及耐化学腐蚀能力。</a:t>
            </a:r>
            <a:endParaRPr lang="en-US" sz="1100"/>
          </a:p>
        </p:txBody>
      </p:sp>
      <p:sp>
        <p:nvSpPr>
          <p:cNvPr id="17" name="AutoShape 17"/>
          <p:cNvSpPr/>
          <p:nvPr/>
        </p:nvSpPr>
        <p:spPr>
          <a:xfrm>
            <a:off x="6413500" y="2311400"/>
            <a:ext cx="5080000" cy="571500"/>
          </a:xfrm>
          <a:prstGeom prst="roundRect">
            <a:avLst>
              <a:gd name="adj" fmla="val 0"/>
            </a:avLst>
          </a:prstGeom>
          <a:solidFill>
            <a:srgbClr val="0F253F">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540500" y="23749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UV终固化：表面紫外光照射，快速固化表层，显著增强板面耐刮擦性、表面光洁度及耐候性。</a:t>
            </a:r>
            <a:endParaRPr lang="en-US" sz="1100"/>
          </a:p>
        </p:txBody>
      </p:sp>
      <p:sp>
        <p:nvSpPr>
          <p:cNvPr id="19" name="AutoShape 19"/>
          <p:cNvSpPr/>
          <p:nvPr/>
        </p:nvSpPr>
        <p:spPr>
          <a:xfrm>
            <a:off x="6413500" y="2908300"/>
            <a:ext cx="5080000" cy="571500"/>
          </a:xfrm>
          <a:prstGeom prst="roundRect">
            <a:avLst>
              <a:gd name="adj" fmla="val 0"/>
            </a:avLst>
          </a:prstGeom>
          <a:solidFill>
            <a:srgbClr val="10B981">
              <a:alpha val="8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540500" y="2971800"/>
            <a:ext cx="4889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059669"/>
                </a:solidFill>
                <a:latin typeface="Noto Sans SC" panose="020B0200000000000000" charset="-122"/>
                <a:ea typeface="Noto Sans SC" panose="020B0200000000000000" charset="-122"/>
                <a:cs typeface="Noto Sans SC" panose="020B0200000000000000" charset="-122"/>
                <a:sym typeface="Noto Sans SC" panose="020B0200000000000000" charset="-122"/>
              </a:rPr>
              <a:t>💡 工艺要点：</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059669"/>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严格执行梯度降温程序，有效缓解FPC薄基材因热胀冷缩产生的翘曲变形。</a:t>
            </a:r>
            <a:endParaRPr lang="en-US" sz="1100"/>
          </a:p>
        </p:txBody>
      </p:sp>
      <p:pic>
        <p:nvPicPr>
          <p:cNvPr id="21" name="Picture 21"/>
          <p:cNvPicPr>
            <a:picLocks noChangeAspect="1"/>
          </p:cNvPicPr>
          <p:nvPr/>
        </p:nvPicPr>
        <p:blipFill>
          <a:blip r:embed="rId1"/>
          <a:srcRect/>
          <a:stretch>
            <a:fillRect/>
          </a:stretch>
        </p:blipFill>
        <p:spPr>
          <a:xfrm>
            <a:off x="508000" y="3810000"/>
            <a:ext cx="4064000" cy="2286000"/>
          </a:xfrm>
          <a:prstGeom prst="rect">
            <a:avLst/>
          </a:prstGeom>
          <a:noFill/>
          <a:ln w="12700" cap="flat" cmpd="sng">
            <a:solidFill>
              <a:srgbClr val="E2E8F0">
                <a:alpha val="100000"/>
              </a:srgbClr>
            </a:solidFill>
            <a:prstDash val="solid"/>
            <a:round/>
          </a:ln>
        </p:spPr>
      </p:pic>
      <p:sp>
        <p:nvSpPr>
          <p:cNvPr id="22" name="AutoShape 22"/>
          <p:cNvSpPr/>
          <p:nvPr/>
        </p:nvSpPr>
        <p:spPr>
          <a:xfrm>
            <a:off x="4826000" y="3810000"/>
            <a:ext cx="2197100" cy="2286000"/>
          </a:xfrm>
          <a:prstGeom prst="roundRect">
            <a:avLst>
              <a:gd name="adj" fmla="val 0"/>
            </a:avLst>
          </a:prstGeom>
          <a:solidFill>
            <a:srgbClr val="EFF6FF">
              <a:alpha val="60000"/>
            </a:srgbClr>
          </a:solidFill>
          <a:ln w="12700" cap="flat" cmpd="sng">
            <a:solidFill>
              <a:srgbClr val="BFDBFE">
                <a:alpha val="100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016500" y="4000500"/>
            <a:ext cx="304800" cy="304800"/>
          </a:xfrm>
          <a:prstGeom prst="rect">
            <a:avLst/>
          </a:prstGeom>
        </p:spPr>
      </p:pic>
      <p:sp>
        <p:nvSpPr>
          <p:cNvPr id="24" name="AutoShape 24"/>
          <p:cNvSpPr/>
          <p:nvPr/>
        </p:nvSpPr>
        <p:spPr>
          <a:xfrm>
            <a:off x="5397500" y="4000500"/>
            <a:ext cx="165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精密喷淋系统</a:t>
            </a:r>
            <a:endParaRPr lang="en-US" sz="1100"/>
          </a:p>
        </p:txBody>
      </p:sp>
      <p:sp>
        <p:nvSpPr>
          <p:cNvPr id="25" name="AutoShape 25"/>
          <p:cNvSpPr/>
          <p:nvPr/>
        </p:nvSpPr>
        <p:spPr>
          <a:xfrm>
            <a:off x="5016500" y="4445000"/>
            <a:ext cx="19431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交错排布的锥形喷嘴形成扇形覆盖，确保显影液冲击力均匀，彻底清洗未曝光区域，保证图形边缘锐利清晰。</a:t>
            </a:r>
            <a:endParaRPr lang="en-US" sz="1100"/>
          </a:p>
        </p:txBody>
      </p:sp>
      <p:sp>
        <p:nvSpPr>
          <p:cNvPr id="26" name="AutoShape 26"/>
          <p:cNvSpPr/>
          <p:nvPr/>
        </p:nvSpPr>
        <p:spPr>
          <a:xfrm>
            <a:off x="7086600" y="3810000"/>
            <a:ext cx="2197100" cy="2286000"/>
          </a:xfrm>
          <a:prstGeom prst="roundRect">
            <a:avLst>
              <a:gd name="adj" fmla="val 0"/>
            </a:avLst>
          </a:prstGeom>
          <a:solidFill>
            <a:srgbClr val="EFF6FF">
              <a:alpha val="60000"/>
            </a:srgbClr>
          </a:solidFill>
          <a:ln w="12700" cap="flat" cmpd="sng">
            <a:solidFill>
              <a:srgbClr val="BFDBFE">
                <a:alpha val="100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77100" y="4000500"/>
            <a:ext cx="304800" cy="304800"/>
          </a:xfrm>
          <a:prstGeom prst="rect">
            <a:avLst/>
          </a:prstGeom>
        </p:spPr>
      </p:pic>
      <p:sp>
        <p:nvSpPr>
          <p:cNvPr id="28" name="AutoShape 28"/>
          <p:cNvSpPr/>
          <p:nvPr/>
        </p:nvSpPr>
        <p:spPr>
          <a:xfrm>
            <a:off x="7658100" y="4000500"/>
            <a:ext cx="165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卷对卷传送</a:t>
            </a:r>
            <a:endParaRPr lang="en-US" sz="1100"/>
          </a:p>
        </p:txBody>
      </p:sp>
      <p:sp>
        <p:nvSpPr>
          <p:cNvPr id="29" name="AutoShape 29"/>
          <p:cNvSpPr/>
          <p:nvPr/>
        </p:nvSpPr>
        <p:spPr>
          <a:xfrm>
            <a:off x="7277100" y="4445000"/>
            <a:ext cx="19431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恒定张力的水平传送系统，配合精准的速度控制，使柔性基板匀速通过处理区，避免局部过显或显影不足。</a:t>
            </a:r>
            <a:endParaRPr lang="en-US" sz="1100"/>
          </a:p>
        </p:txBody>
      </p:sp>
      <p:sp>
        <p:nvSpPr>
          <p:cNvPr id="30" name="AutoShape 30"/>
          <p:cNvSpPr/>
          <p:nvPr/>
        </p:nvSpPr>
        <p:spPr>
          <a:xfrm>
            <a:off x="9347200" y="3810000"/>
            <a:ext cx="2197100" cy="2286000"/>
          </a:xfrm>
          <a:prstGeom prst="roundRect">
            <a:avLst>
              <a:gd name="adj" fmla="val 0"/>
            </a:avLst>
          </a:prstGeom>
          <a:solidFill>
            <a:srgbClr val="EFF6FF">
              <a:alpha val="60000"/>
            </a:srgbClr>
          </a:solidFill>
          <a:ln w="12700" cap="flat" cmpd="sng">
            <a:solidFill>
              <a:srgbClr val="BFDBFE">
                <a:alpha val="100000"/>
              </a:srgbClr>
            </a:solid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37700" y="4000500"/>
            <a:ext cx="304800" cy="304800"/>
          </a:xfrm>
          <a:prstGeom prst="rect">
            <a:avLst/>
          </a:prstGeom>
        </p:spPr>
      </p:pic>
      <p:sp>
        <p:nvSpPr>
          <p:cNvPr id="32" name="AutoShape 32"/>
          <p:cNvSpPr/>
          <p:nvPr/>
        </p:nvSpPr>
        <p:spPr>
          <a:xfrm>
            <a:off x="9918700" y="4000500"/>
            <a:ext cx="165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最终成型效果</a:t>
            </a:r>
            <a:endParaRPr lang="en-US" sz="1100"/>
          </a:p>
        </p:txBody>
      </p:sp>
      <p:sp>
        <p:nvSpPr>
          <p:cNvPr id="33" name="AutoShape 33"/>
          <p:cNvSpPr/>
          <p:nvPr/>
        </p:nvSpPr>
        <p:spPr>
          <a:xfrm>
            <a:off x="9537700" y="4445000"/>
            <a:ext cx="19431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2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焊盘区域完全裸露，阻焊层附着力强，表面平整光滑，为后续焊接、表面贴装提供可靠的电气绝缘保障。</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558800"/>
            <a:ext cx="76200" cy="406400"/>
          </a:xfrm>
          <a:prstGeom prst="roundRect">
            <a:avLst>
              <a:gd name="adj" fmla="val 0"/>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571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06 · 工艺对比汇总</a:t>
            </a:r>
            <a:endParaRPr lang="en-US" sz="1100"/>
          </a:p>
        </p:txBody>
      </p:sp>
      <p:sp>
        <p:nvSpPr>
          <p:cNvPr id="4" name="AutoShape 4"/>
          <p:cNvSpPr/>
          <p:nvPr/>
        </p:nvSpPr>
        <p:spPr>
          <a:xfrm>
            <a:off x="10922000" y="5588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11</a:t>
            </a:r>
            <a:endParaRPr lang="en-US" sz="1100"/>
          </a:p>
        </p:txBody>
      </p:sp>
      <p:sp>
        <p:nvSpPr>
          <p:cNvPr id="5" name="AutoShape 5"/>
          <p:cNvSpPr/>
          <p:nvPr/>
        </p:nvSpPr>
        <p:spPr>
          <a:xfrm>
            <a:off x="508000" y="1270000"/>
            <a:ext cx="1117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表1：四大涂布工艺六维对比</a:t>
            </a:r>
            <a:endParaRPr lang="en-US" sz="1100"/>
          </a:p>
        </p:txBody>
      </p:sp>
      <p:graphicFrame>
        <p:nvGraphicFramePr>
          <p:cNvPr id="6" name="Table 6"/>
          <p:cNvGraphicFramePr>
            <a:graphicFrameLocks noGrp="1"/>
          </p:cNvGraphicFramePr>
          <p:nvPr/>
        </p:nvGraphicFramePr>
        <p:xfrm>
          <a:off x="508000" y="1778000"/>
          <a:ext cx="10795000" cy="2590800"/>
        </p:xfrm>
        <a:graphic>
          <a:graphicData uri="http://schemas.openxmlformats.org/drawingml/2006/table">
            <a:tbl>
              <a:tblPr>
                <a:effectLst/>
              </a:tblPr>
              <a:tblGrid>
                <a:gridCol w="1651000"/>
                <a:gridCol w="2286000"/>
                <a:gridCol w="2286000"/>
                <a:gridCol w="2286000"/>
                <a:gridCol w="2286000"/>
              </a:tblGrid>
              <a:tr h="457200">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对比维度</a:t>
                      </a:r>
                      <a:endParaRPr lang="en-US" sz="1100"/>
                    </a:p>
                  </a:txBody>
                  <a:tcPr marL="101600" marR="101600" marT="101600" marB="1016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丝网印刷</a:t>
                      </a:r>
                      <a:endParaRPr lang="en-US" sz="1100"/>
                    </a:p>
                  </a:txBody>
                  <a:tcPr marL="101600" marR="101600" marT="101600" marB="1016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喷涂（RTR主流）</a:t>
                      </a:r>
                      <a:endParaRPr lang="en-US" sz="1100"/>
                    </a:p>
                  </a:txBody>
                  <a:tcPr marL="101600" marR="101600" marT="101600" marB="1016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帘涂</a:t>
                      </a:r>
                      <a:endParaRPr lang="en-US" sz="1100"/>
                    </a:p>
                  </a:txBody>
                  <a:tcPr marL="101600" marR="101600" marT="101600" marB="1016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喷墨打印</a:t>
                      </a:r>
                      <a:endParaRPr lang="en-US" sz="1100"/>
                    </a:p>
                  </a:txBody>
                  <a:tcPr marL="101600" marR="101600" marT="101600" marB="101600" anchor="t" anchorCtr="0">
                    <a:lnL>
                      <a:noFill/>
                    </a:lnL>
                    <a:lnR>
                      <a:noFill/>
                    </a:lnR>
                    <a:lnT>
                      <a:noFill/>
                    </a:lnT>
                    <a:lnB>
                      <a:noFill/>
                    </a:lnB>
                    <a:solidFill>
                      <a:srgbClr val="1E3A8A">
                        <a:alpha val="100000"/>
                      </a:srgbClr>
                    </a:solidFill>
                  </a:tcPr>
                </a:tc>
              </a:tr>
              <a:tr h="3556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加工原理</a:t>
                      </a:r>
                      <a:endParaRPr lang="en-US" sz="1100"/>
                    </a:p>
                  </a:txBody>
                  <a:tcPr marL="101600" marR="101600" marT="82550" marB="82550" anchor="t" anchorCtr="0">
                    <a:lnL>
                      <a:noFill/>
                    </a:lnL>
                    <a:lnR>
                      <a:noFill/>
                    </a:lnR>
                    <a:lnT>
                      <a:noFill/>
                    </a:lnT>
                    <a:lnB>
                      <a:noFill/>
                    </a:lnB>
                    <a:solidFill>
                      <a:srgbClr val="E5E7EB">
                        <a:alpha val="30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网版漏印转移</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高压雾化喷射</a:t>
                      </a:r>
                      <a:endParaRPr lang="en-US" sz="1100"/>
                    </a:p>
                  </a:txBody>
                  <a:tcPr marL="101600" marR="101600" marT="82550" marB="82550" anchor="t" anchorCtr="0">
                    <a:lnL>
                      <a:noFill/>
                    </a:lnL>
                    <a:lnR>
                      <a:noFill/>
                    </a:lnR>
                    <a:lnT>
                      <a:noFill/>
                    </a:lnT>
                    <a:lnB>
                      <a:noFill/>
                    </a:lnB>
                    <a:solidFill>
                      <a:srgbClr val="10B981">
                        <a:alpha val="12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液帘连续涂布</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数字按需喷墨</a:t>
                      </a:r>
                      <a:endParaRPr lang="en-US" sz="1100"/>
                    </a:p>
                  </a:txBody>
                  <a:tcPr marL="101600" marR="101600" marT="82550" marB="82550" anchor="t" anchorCtr="0">
                    <a:lnL>
                      <a:noFill/>
                    </a:lnL>
                    <a:lnR>
                      <a:noFill/>
                    </a:lnR>
                    <a:lnT>
                      <a:noFill/>
                    </a:lnT>
                    <a:lnB>
                      <a:noFill/>
                    </a:lnB>
                    <a:noFill/>
                  </a:tcPr>
                </a:tc>
              </a:tr>
              <a:tr h="3556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厚度均匀性</a:t>
                      </a:r>
                      <a:endParaRPr lang="en-US" sz="1100"/>
                    </a:p>
                  </a:txBody>
                  <a:tcPr marL="101600" marR="101600" marT="82550" marB="82550" anchor="t" anchorCtr="0">
                    <a:lnL>
                      <a:noFill/>
                    </a:lnL>
                    <a:lnR>
                      <a:noFill/>
                    </a:lnR>
                    <a:lnT>
                      <a:noFill/>
                    </a:lnT>
                    <a:lnB>
                      <a:noFill/>
                    </a:lnB>
                    <a:solidFill>
                      <a:srgbClr val="E5E7EB">
                        <a:alpha val="30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一般，有网纹</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良好，无网纹</a:t>
                      </a:r>
                      <a:endParaRPr lang="en-US" sz="1100"/>
                    </a:p>
                  </a:txBody>
                  <a:tcPr marL="101600" marR="101600" marT="82550" marB="82550" anchor="t" anchorCtr="0">
                    <a:lnL>
                      <a:noFill/>
                    </a:lnL>
                    <a:lnR>
                      <a:noFill/>
                    </a:lnR>
                    <a:lnT>
                      <a:noFill/>
                    </a:lnT>
                    <a:lnB>
                      <a:noFill/>
                    </a:lnB>
                    <a:solidFill>
                      <a:srgbClr val="10B981">
                        <a:alpha val="12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极佳，膜厚一致</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一般，边缘效应</a:t>
                      </a:r>
                      <a:endParaRPr lang="en-US" sz="1100"/>
                    </a:p>
                  </a:txBody>
                  <a:tcPr marL="101600" marR="101600" marT="82550" marB="82550" anchor="t" anchorCtr="0">
                    <a:lnL>
                      <a:noFill/>
                    </a:lnL>
                    <a:lnR>
                      <a:noFill/>
                    </a:lnR>
                    <a:lnT>
                      <a:noFill/>
                    </a:lnT>
                    <a:lnB>
                      <a:noFill/>
                    </a:lnB>
                    <a:noFill/>
                  </a:tcPr>
                </a:tc>
              </a:tr>
              <a:tr h="3556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生产效率</a:t>
                      </a:r>
                      <a:endParaRPr lang="en-US" sz="1100"/>
                    </a:p>
                  </a:txBody>
                  <a:tcPr marL="101600" marR="101600" marT="82550" marB="82550" anchor="t" anchorCtr="0">
                    <a:lnL>
                      <a:noFill/>
                    </a:lnL>
                    <a:lnR>
                      <a:noFill/>
                    </a:lnR>
                    <a:lnT>
                      <a:noFill/>
                    </a:lnT>
                    <a:lnB>
                      <a:noFill/>
                    </a:lnB>
                    <a:solidFill>
                      <a:srgbClr val="E5E7EB">
                        <a:alpha val="30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中等，适合间歇式</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极高，连续卷对卷</a:t>
                      </a:r>
                      <a:endParaRPr lang="en-US" sz="1100"/>
                    </a:p>
                  </a:txBody>
                  <a:tcPr marL="101600" marR="101600" marT="82550" marB="82550" anchor="t" anchorCtr="0">
                    <a:lnL>
                      <a:noFill/>
                    </a:lnL>
                    <a:lnR>
                      <a:noFill/>
                    </a:lnR>
                    <a:lnT>
                      <a:noFill/>
                    </a:lnT>
                    <a:lnB>
                      <a:noFill/>
                    </a:lnB>
                    <a:solidFill>
                      <a:srgbClr val="10B981">
                        <a:alpha val="12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高，连续涂布</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低，按需逐点成型</a:t>
                      </a:r>
                      <a:endParaRPr lang="en-US" sz="1100"/>
                    </a:p>
                  </a:txBody>
                  <a:tcPr marL="101600" marR="101600" marT="82550" marB="82550" anchor="t" anchorCtr="0">
                    <a:lnL>
                      <a:noFill/>
                    </a:lnL>
                    <a:lnR>
                      <a:noFill/>
                    </a:lnR>
                    <a:lnT>
                      <a:noFill/>
                    </a:lnT>
                    <a:lnB>
                      <a:noFill/>
                    </a:lnB>
                    <a:noFill/>
                  </a:tcPr>
                </a:tc>
              </a:tr>
              <a:tr h="3556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设备成本</a:t>
                      </a:r>
                      <a:endParaRPr lang="en-US" sz="1100"/>
                    </a:p>
                  </a:txBody>
                  <a:tcPr marL="101600" marR="101600" marT="82550" marB="82550" anchor="t" anchorCtr="0">
                    <a:lnL>
                      <a:noFill/>
                    </a:lnL>
                    <a:lnR>
                      <a:noFill/>
                    </a:lnR>
                    <a:lnT>
                      <a:noFill/>
                    </a:lnT>
                    <a:lnB>
                      <a:noFill/>
                    </a:lnB>
                    <a:solidFill>
                      <a:srgbClr val="E5E7EB">
                        <a:alpha val="30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较低，结构简单</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较高，需精密喷头</a:t>
                      </a:r>
                      <a:endParaRPr lang="en-US" sz="1100"/>
                    </a:p>
                  </a:txBody>
                  <a:tcPr marL="101600" marR="101600" marT="82550" marB="82550" anchor="t" anchorCtr="0">
                    <a:lnL>
                      <a:noFill/>
                    </a:lnL>
                    <a:lnR>
                      <a:noFill/>
                    </a:lnR>
                    <a:lnT>
                      <a:noFill/>
                    </a:lnT>
                    <a:lnB>
                      <a:noFill/>
                    </a:lnB>
                    <a:solidFill>
                      <a:srgbClr val="10B981">
                        <a:alpha val="12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高，需精密流延系统</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很高，工业级喷墨系统</a:t>
                      </a:r>
                      <a:endParaRPr lang="en-US" sz="1100"/>
                    </a:p>
                  </a:txBody>
                  <a:tcPr marL="101600" marR="101600" marT="82550" marB="82550" anchor="t" anchorCtr="0">
                    <a:lnL>
                      <a:noFill/>
                    </a:lnL>
                    <a:lnR>
                      <a:noFill/>
                    </a:lnR>
                    <a:lnT>
                      <a:noFill/>
                    </a:lnT>
                    <a:lnB>
                      <a:noFill/>
                    </a:lnB>
                    <a:noFill/>
                  </a:tcPr>
                </a:tc>
              </a:tr>
              <a:tr h="3556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换型成本</a:t>
                      </a:r>
                      <a:endParaRPr lang="en-US" sz="1100"/>
                    </a:p>
                  </a:txBody>
                  <a:tcPr marL="101600" marR="101600" marT="82550" marB="82550" anchor="t" anchorCtr="0">
                    <a:lnL>
                      <a:noFill/>
                    </a:lnL>
                    <a:lnR>
                      <a:noFill/>
                    </a:lnR>
                    <a:lnT>
                      <a:noFill/>
                    </a:lnT>
                    <a:lnB>
                      <a:noFill/>
                    </a:lnB>
                    <a:solidFill>
                      <a:srgbClr val="E5E7EB">
                        <a:alpha val="30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中等，需更换网版</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低，仅需调整参数</a:t>
                      </a:r>
                      <a:endParaRPr lang="en-US" sz="1100"/>
                    </a:p>
                  </a:txBody>
                  <a:tcPr marL="101600" marR="101600" marT="82550" marB="82550" anchor="t" anchorCtr="0">
                    <a:lnL>
                      <a:noFill/>
                    </a:lnL>
                    <a:lnR>
                      <a:noFill/>
                    </a:lnR>
                    <a:lnT>
                      <a:noFill/>
                    </a:lnT>
                    <a:lnB>
                      <a:noFill/>
                    </a:lnB>
                    <a:solidFill>
                      <a:srgbClr val="10B981">
                        <a:alpha val="12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高，需清洗涂布头</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极低，仅需更换文件</a:t>
                      </a:r>
                      <a:endParaRPr lang="en-US" sz="1100"/>
                    </a:p>
                  </a:txBody>
                  <a:tcPr marL="101600" marR="101600" marT="82550" marB="82550" anchor="t" anchorCtr="0">
                    <a:lnL>
                      <a:noFill/>
                    </a:lnL>
                    <a:lnR>
                      <a:noFill/>
                    </a:lnR>
                    <a:lnT>
                      <a:noFill/>
                    </a:lnT>
                    <a:lnB>
                      <a:noFill/>
                    </a:lnB>
                    <a:noFill/>
                  </a:tcPr>
                </a:tc>
              </a:tr>
              <a:tr h="3556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典型应用</a:t>
                      </a:r>
                      <a:endParaRPr lang="en-US" sz="1100"/>
                    </a:p>
                  </a:txBody>
                  <a:tcPr marL="101600" marR="101600" marT="82550" marB="82550" anchor="t" anchorCtr="0">
                    <a:lnL>
                      <a:noFill/>
                    </a:lnL>
                    <a:lnR>
                      <a:noFill/>
                    </a:lnR>
                    <a:lnT>
                      <a:noFill/>
                    </a:lnT>
                    <a:lnB>
                      <a:noFill/>
                    </a:lnB>
                    <a:solidFill>
                      <a:srgbClr val="E5E7EB">
                        <a:alpha val="30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厚膜电路、简单图案</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柔性基材、大面积涂层</a:t>
                      </a:r>
                      <a:endParaRPr lang="en-US" sz="1100"/>
                    </a:p>
                  </a:txBody>
                  <a:tcPr marL="101600" marR="101600" marT="82550" marB="82550" anchor="t" anchorCtr="0">
                    <a:lnL>
                      <a:noFill/>
                    </a:lnL>
                    <a:lnR>
                      <a:noFill/>
                    </a:lnR>
                    <a:lnT>
                      <a:noFill/>
                    </a:lnT>
                    <a:lnB>
                      <a:noFill/>
                    </a:lnB>
                    <a:solidFill>
                      <a:srgbClr val="10B981">
                        <a:alpha val="12000"/>
                      </a:srgbClr>
                    </a:solid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高端光学膜、精密涂层</a:t>
                      </a:r>
                      <a:endParaRPr lang="en-US" sz="1100"/>
                    </a:p>
                  </a:txBody>
                  <a:tcPr marL="101600" marR="101600" marT="82550" marB="82550" anchor="t" anchorCtr="0">
                    <a:lnL>
                      <a:noFill/>
                    </a:lnL>
                    <a:lnR>
                      <a:noFill/>
                    </a:lnR>
                    <a:lnT>
                      <a:noFill/>
                    </a:lnT>
                    <a:lnB>
                      <a:noFill/>
                    </a:lnB>
                    <a:noFill/>
                  </a:tcPr>
                </a:tc>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个性化定制、小批量</a:t>
                      </a:r>
                      <a:endParaRPr lang="en-US" sz="1100"/>
                    </a:p>
                  </a:txBody>
                  <a:tcPr marL="101600" marR="101600" marT="82550" marB="82550" anchor="t" anchorCtr="0">
                    <a:lnL>
                      <a:noFill/>
                    </a:lnL>
                    <a:lnR>
                      <a:noFill/>
                    </a:lnR>
                    <a:lnT>
                      <a:noFill/>
                    </a:lnT>
                    <a:lnB>
                      <a:noFill/>
                    </a:lnB>
                    <a:noFill/>
                  </a:tcPr>
                </a:tc>
              </a:tr>
            </a:tbl>
          </a:graphicData>
        </a:graphic>
      </p:graphicFrame>
      <p:cxnSp>
        <p:nvCxnSpPr>
          <p:cNvPr id="7" name="Connector 7"/>
          <p:cNvCxnSpPr/>
          <p:nvPr/>
        </p:nvCxnSpPr>
        <p:spPr>
          <a:xfrm rot="-3906">
            <a:off x="508004" y="4420870"/>
            <a:ext cx="11176000" cy="12700"/>
          </a:xfrm>
          <a:prstGeom prst="straightConnector1">
            <a:avLst/>
          </a:prstGeom>
          <a:solidFill>
            <a:srgbClr val="DEE0E3">
              <a:alpha val="100000"/>
            </a:srgbClr>
          </a:solidFill>
          <a:ln w="12700" cap="flat" cmpd="sng">
            <a:solidFill>
              <a:srgbClr val="E5E7EB">
                <a:alpha val="100000"/>
              </a:srgbClr>
            </a:solidFill>
            <a:prstDash val="solid"/>
            <a:round/>
            <a:headEnd type="none" w="med" len="med"/>
            <a:tailEnd type="none" w="med" len="med"/>
          </a:ln>
        </p:spPr>
      </p:cxnSp>
      <p:sp>
        <p:nvSpPr>
          <p:cNvPr id="8" name="AutoShape 8"/>
          <p:cNvSpPr/>
          <p:nvPr/>
        </p:nvSpPr>
        <p:spPr>
          <a:xfrm>
            <a:off x="508000" y="4381500"/>
            <a:ext cx="1117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表2：LPI 液态防焊 vs CVL 覆盖膜核心差异对比</a:t>
            </a:r>
            <a:endParaRPr lang="en-US" sz="1100"/>
          </a:p>
        </p:txBody>
      </p:sp>
      <p:graphicFrame>
        <p:nvGraphicFramePr>
          <p:cNvPr id="9" name="Table 9"/>
          <p:cNvGraphicFramePr>
            <a:graphicFrameLocks noGrp="1"/>
          </p:cNvGraphicFramePr>
          <p:nvPr/>
        </p:nvGraphicFramePr>
        <p:xfrm>
          <a:off x="508000" y="4826000"/>
          <a:ext cx="11684000" cy="1473200"/>
        </p:xfrm>
        <a:graphic>
          <a:graphicData uri="http://schemas.openxmlformats.org/drawingml/2006/table">
            <a:tbl>
              <a:tblPr>
                <a:effectLst/>
              </a:tblPr>
              <a:tblGrid>
                <a:gridCol w="2032000"/>
                <a:gridCol w="4826000"/>
                <a:gridCol w="4826000"/>
              </a:tblGrid>
              <a:tr h="355600">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关键指标</a:t>
                      </a:r>
                      <a:endParaRPr lang="en-US" sz="1100"/>
                    </a:p>
                  </a:txBody>
                  <a:tcPr marL="101600" marR="101600" marT="76200" marB="762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LPI 液态感光防焊</a:t>
                      </a:r>
                      <a:endParaRPr lang="en-US" sz="1100"/>
                    </a:p>
                  </a:txBody>
                  <a:tcPr marL="101600" marR="101600" marT="76200" marB="762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CVL 覆盖膜</a:t>
                      </a:r>
                      <a:endParaRPr lang="en-US" sz="1100"/>
                    </a:p>
                  </a:txBody>
                  <a:tcPr marL="101600" marR="101600" marT="76200" marB="76200" anchor="t" anchorCtr="0">
                    <a:lnL>
                      <a:noFill/>
                    </a:lnL>
                    <a:lnR>
                      <a:noFill/>
                    </a:lnR>
                    <a:lnT>
                      <a:noFill/>
                    </a:lnT>
                    <a:lnB>
                      <a:noFill/>
                    </a:lnB>
                    <a:solidFill>
                      <a:srgbClr val="1E3A8A">
                        <a:alpha val="100000"/>
                      </a:srgbClr>
                    </a:solidFill>
                  </a:tcPr>
                </a:tc>
              </a:tr>
              <a:tr h="2794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形态与工艺</a:t>
                      </a:r>
                      <a:endParaRPr lang="en-US" sz="1100"/>
                    </a:p>
                  </a:txBody>
                  <a:tcPr marL="101600" marR="101600" marT="44450" marB="44450" anchor="t" anchorCtr="0">
                    <a:lnL>
                      <a:noFill/>
                    </a:lnL>
                    <a:lnR>
                      <a:noFill/>
                    </a:lnR>
                    <a:lnT>
                      <a:noFill/>
                    </a:lnT>
                    <a:lnB>
                      <a:noFill/>
                    </a:lnB>
                    <a:solidFill>
                      <a:srgbClr val="E5E7EB">
                        <a:alpha val="30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液态油墨涂布，经曝光显影成像，附着力强</a:t>
                      </a:r>
                      <a:endParaRPr lang="en-US" sz="1100"/>
                    </a:p>
                  </a:txBody>
                  <a:tcPr marL="101600" marR="101600" marT="44450" marB="44450" anchor="t" anchorCtr="0">
                    <a:lnL>
                      <a:noFill/>
                    </a:lnL>
                    <a:lnR>
                      <a:noFill/>
                    </a:lnR>
                    <a:lnT>
                      <a:noFill/>
                    </a:lnT>
                    <a:lnB>
                      <a:noFill/>
                    </a:lnB>
                    <a:solidFill>
                      <a:srgbClr val="3B82F6">
                        <a:alpha val="12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固态PI膜+热熔胶，冲切后压合，工艺简单</a:t>
                      </a:r>
                      <a:endParaRPr lang="en-US" sz="1100"/>
                    </a:p>
                  </a:txBody>
                  <a:tcPr marL="101600" marR="101600" marT="44450" marB="44450" anchor="t" anchorCtr="0">
                    <a:lnL>
                      <a:noFill/>
                    </a:lnL>
                    <a:lnR>
                      <a:noFill/>
                    </a:lnR>
                    <a:lnT>
                      <a:noFill/>
                    </a:lnT>
                    <a:lnB>
                      <a:noFill/>
                    </a:lnB>
                    <a:noFill/>
                  </a:tcPr>
                </a:tc>
              </a:tr>
              <a:tr h="2794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精度与分辨率</a:t>
                      </a:r>
                      <a:endParaRPr lang="en-US" sz="1100"/>
                    </a:p>
                  </a:txBody>
                  <a:tcPr marL="101600" marR="101600" marT="44450" marB="44450" anchor="t" anchorCtr="0">
                    <a:lnL>
                      <a:noFill/>
                    </a:lnL>
                    <a:lnR>
                      <a:noFill/>
                    </a:lnR>
                    <a:lnT>
                      <a:noFill/>
                    </a:lnT>
                    <a:lnB>
                      <a:noFill/>
                    </a:lnB>
                    <a:solidFill>
                      <a:srgbClr val="E5E7EB">
                        <a:alpha val="30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高，可实现精细开窗，适配0.1mm以下间距</a:t>
                      </a:r>
                      <a:endParaRPr lang="en-US" sz="1100"/>
                    </a:p>
                  </a:txBody>
                  <a:tcPr marL="101600" marR="101600" marT="44450" marB="44450" anchor="t" anchorCtr="0">
                    <a:lnL>
                      <a:noFill/>
                    </a:lnL>
                    <a:lnR>
                      <a:noFill/>
                    </a:lnR>
                    <a:lnT>
                      <a:noFill/>
                    </a:lnT>
                    <a:lnB>
                      <a:noFill/>
                    </a:lnB>
                    <a:solidFill>
                      <a:srgbClr val="3B82F6">
                        <a:alpha val="12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一般，受冲切模具精度限制，适合常规间距</a:t>
                      </a:r>
                      <a:endParaRPr lang="en-US" sz="1100"/>
                    </a:p>
                  </a:txBody>
                  <a:tcPr marL="101600" marR="101600" marT="44450" marB="44450" anchor="t" anchorCtr="0">
                    <a:lnL>
                      <a:noFill/>
                    </a:lnL>
                    <a:lnR>
                      <a:noFill/>
                    </a:lnR>
                    <a:lnT>
                      <a:noFill/>
                    </a:lnT>
                    <a:lnB>
                      <a:noFill/>
                    </a:lnB>
                    <a:noFill/>
                  </a:tcPr>
                </a:tc>
              </a:tr>
              <a:tr h="2794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表面平整度</a:t>
                      </a:r>
                      <a:endParaRPr lang="en-US" sz="1100"/>
                    </a:p>
                  </a:txBody>
                  <a:tcPr marL="101600" marR="101600" marT="44450" marB="44450" anchor="t" anchorCtr="0">
                    <a:lnL>
                      <a:noFill/>
                    </a:lnL>
                    <a:lnR>
                      <a:noFill/>
                    </a:lnR>
                    <a:lnT>
                      <a:noFill/>
                    </a:lnT>
                    <a:lnB>
                      <a:noFill/>
                    </a:lnB>
                    <a:solidFill>
                      <a:srgbClr val="E5E7EB">
                        <a:alpha val="30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极佳，能填平微小表面台阶，平整度好</a:t>
                      </a:r>
                      <a:endParaRPr lang="en-US" sz="1100"/>
                    </a:p>
                  </a:txBody>
                  <a:tcPr marL="101600" marR="101600" marT="44450" marB="44450" anchor="t" anchorCtr="0">
                    <a:lnL>
                      <a:noFill/>
                    </a:lnL>
                    <a:lnR>
                      <a:noFill/>
                    </a:lnR>
                    <a:lnT>
                      <a:noFill/>
                    </a:lnT>
                    <a:lnB>
                      <a:noFill/>
                    </a:lnB>
                    <a:solidFill>
                      <a:srgbClr val="3B82F6">
                        <a:alpha val="12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较差，易形成气泡或空隙，需压合除泡</a:t>
                      </a:r>
                      <a:endParaRPr lang="en-US" sz="1100"/>
                    </a:p>
                  </a:txBody>
                  <a:tcPr marL="101600" marR="101600" marT="44450" marB="44450" anchor="t" anchorCtr="0">
                    <a:lnL>
                      <a:noFill/>
                    </a:lnL>
                    <a:lnR>
                      <a:noFill/>
                    </a:lnR>
                    <a:lnT>
                      <a:noFill/>
                    </a:lnT>
                    <a:lnB>
                      <a:noFill/>
                    </a:lnB>
                    <a:noFill/>
                  </a:tcPr>
                </a:tc>
              </a:tr>
              <a:tr h="279400">
                <a:tc>
                  <a:txBody>
                    <a:bodyPr rtlCol="0"/>
                    <a:lstStyle/>
                    <a:p>
                      <a:pPr marL="0" indent="0" algn="ctr">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应用场景</a:t>
                      </a:r>
                      <a:endParaRPr lang="en-US" sz="1100"/>
                    </a:p>
                  </a:txBody>
                  <a:tcPr marL="101600" marR="101600" marT="44450" marB="44450" anchor="t" anchorCtr="0">
                    <a:lnL>
                      <a:noFill/>
                    </a:lnL>
                    <a:lnR>
                      <a:noFill/>
                    </a:lnR>
                    <a:lnT>
                      <a:noFill/>
                    </a:lnT>
                    <a:lnB>
                      <a:noFill/>
                    </a:lnB>
                    <a:solidFill>
                      <a:srgbClr val="E5E7EB">
                        <a:alpha val="30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高密度互联(HDI)、柔性板精细线路保护</a:t>
                      </a:r>
                      <a:endParaRPr lang="en-US" sz="1100"/>
                    </a:p>
                  </a:txBody>
                  <a:tcPr marL="101600" marR="101600" marT="44450" marB="44450" anchor="t" anchorCtr="0">
                    <a:lnL>
                      <a:noFill/>
                    </a:lnL>
                    <a:lnR>
                      <a:noFill/>
                    </a:lnR>
                    <a:lnT>
                      <a:noFill/>
                    </a:lnT>
                    <a:lnB>
                      <a:noFill/>
                    </a:lnB>
                    <a:solidFill>
                      <a:srgbClr val="3B82F6">
                        <a:alpha val="12000"/>
                      </a:srgbClr>
                    </a:solidFill>
                  </a:tcPr>
                </a:tc>
                <a:tc>
                  <a:txBody>
                    <a:bodyPr rtlCol="0"/>
                    <a:lstStyle/>
                    <a:p>
                      <a:pPr marL="0" indent="0" algn="l">
                        <a:lnSpc>
                          <a:spcPct val="100000"/>
                        </a:lnSpc>
                        <a:defRPr/>
                      </a:pPr>
                      <a:r>
                        <a:rPr lang="en-US" sz="13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常规硬板、弯折要求高的柔性板覆盖</a:t>
                      </a:r>
                      <a:endParaRPr lang="en-US" sz="1100"/>
                    </a:p>
                  </a:txBody>
                  <a:tcPr marL="101600" marR="101600" marT="44450" marB="44450" anchor="t" anchorCtr="0">
                    <a:lnL>
                      <a:noFill/>
                    </a:lnL>
                    <a:lnR>
                      <a:noFill/>
                    </a:lnR>
                    <a:lnT>
                      <a:noFill/>
                    </a:lnT>
                    <a:lnB>
                      <a:noFill/>
                    </a:lnB>
                    <a:no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508000" y="508000"/>
            <a:ext cx="76200" cy="406400"/>
          </a:xfrm>
          <a:prstGeom prst="roundRect">
            <a:avLst>
              <a:gd name="adj" fmla="val 0"/>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11200" y="508000"/>
            <a:ext cx="762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07 · FPC 薄基材专属管控要点</a:t>
            </a:r>
            <a:endParaRPr lang="en-US" sz="1100"/>
          </a:p>
        </p:txBody>
      </p:sp>
      <p:sp>
        <p:nvSpPr>
          <p:cNvPr id="6" name="AutoShape 6"/>
          <p:cNvSpPr/>
          <p:nvPr/>
        </p:nvSpPr>
        <p:spPr>
          <a:xfrm>
            <a:off x="10922000" y="558800"/>
            <a:ext cx="762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12</a:t>
            </a:r>
            <a:endParaRPr lang="en-US" sz="1100"/>
          </a:p>
        </p:txBody>
      </p:sp>
      <p:sp>
        <p:nvSpPr>
          <p:cNvPr id="7" name="AutoShape 7"/>
          <p:cNvSpPr/>
          <p:nvPr/>
        </p:nvSpPr>
        <p:spPr>
          <a:xfrm>
            <a:off x="508000" y="1397000"/>
            <a:ext cx="3556000" cy="2222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98500" y="1651000"/>
            <a:ext cx="457200" cy="457200"/>
          </a:xfrm>
          <a:prstGeom prst="ellipse">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98500" y="1651000"/>
            <a:ext cx="4572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10" name="AutoShape 10"/>
          <p:cNvSpPr/>
          <p:nvPr/>
        </p:nvSpPr>
        <p:spPr>
          <a:xfrm>
            <a:off x="1270000" y="1689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翘曲控制</a:t>
            </a:r>
            <a:endParaRPr lang="en-US" sz="1100"/>
          </a:p>
        </p:txBody>
      </p:sp>
      <p:sp>
        <p:nvSpPr>
          <p:cNvPr id="11" name="AutoShape 11"/>
          <p:cNvSpPr/>
          <p:nvPr/>
        </p:nvSpPr>
        <p:spPr>
          <a:xfrm>
            <a:off x="698500" y="222250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双面涂布厚度严格对称，上下偏差≤2μm；采用梯度升降温烘烤固化以减少热应力；全线实施低张力工艺，杜绝基材拉伸变形。</a:t>
            </a:r>
            <a:endParaRPr lang="en-US" sz="1100"/>
          </a:p>
        </p:txBody>
      </p:sp>
      <p:sp>
        <p:nvSpPr>
          <p:cNvPr id="12" name="AutoShape 12"/>
          <p:cNvSpPr/>
          <p:nvPr/>
        </p:nvSpPr>
        <p:spPr>
          <a:xfrm>
            <a:off x="4318000" y="1397000"/>
            <a:ext cx="3556000" cy="2222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4508500" y="1651000"/>
            <a:ext cx="457200" cy="457200"/>
          </a:xfrm>
          <a:prstGeom prst="ellipse">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4508500" y="1651000"/>
            <a:ext cx="4572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5" name="AutoShape 15"/>
          <p:cNvSpPr/>
          <p:nvPr/>
        </p:nvSpPr>
        <p:spPr>
          <a:xfrm>
            <a:off x="5080000" y="1689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对位精度控制</a:t>
            </a:r>
            <a:endParaRPr lang="en-US" sz="1100"/>
          </a:p>
        </p:txBody>
      </p:sp>
      <p:sp>
        <p:nvSpPr>
          <p:cNvPr id="16" name="AutoShape 16"/>
          <p:cNvSpPr/>
          <p:nvPr/>
        </p:nvSpPr>
        <p:spPr>
          <a:xfrm>
            <a:off x="4508500" y="222250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沿用工具孔统一基准，减少累计误差；提前测算并补偿预烤收缩量；将薄基材预烤前后尺寸变化纳入曝光对位补偿表，保障套准。</a:t>
            </a:r>
            <a:endParaRPr lang="en-US" sz="1100"/>
          </a:p>
        </p:txBody>
      </p:sp>
      <p:sp>
        <p:nvSpPr>
          <p:cNvPr id="17" name="AutoShape 17"/>
          <p:cNvSpPr/>
          <p:nvPr/>
        </p:nvSpPr>
        <p:spPr>
          <a:xfrm>
            <a:off x="8128000" y="1397000"/>
            <a:ext cx="3556000" cy="2222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318500" y="1651000"/>
            <a:ext cx="457200" cy="457200"/>
          </a:xfrm>
          <a:prstGeom prst="ellipse">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8318500" y="1651000"/>
            <a:ext cx="4572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20" name="AutoShape 20"/>
          <p:cNvSpPr/>
          <p:nvPr/>
        </p:nvSpPr>
        <p:spPr>
          <a:xfrm>
            <a:off x="8890000" y="1689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耐弯折性保障</a:t>
            </a:r>
            <a:endParaRPr lang="en-US" sz="1100"/>
          </a:p>
        </p:txBody>
      </p:sp>
      <p:sp>
        <p:nvSpPr>
          <p:cNvPr id="21" name="AutoShape 21"/>
          <p:cNvSpPr/>
          <p:nvPr/>
        </p:nvSpPr>
        <p:spPr>
          <a:xfrm>
            <a:off x="8318500" y="222250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选用柔韧型专用防焊油墨；严控固化程度，防止过固化导致脆化；优化线路设计，避免弯折区厚度突变引发的应力集中开裂。</a:t>
            </a:r>
            <a:endParaRPr lang="en-US" sz="1100"/>
          </a:p>
        </p:txBody>
      </p:sp>
      <p:sp>
        <p:nvSpPr>
          <p:cNvPr id="22" name="AutoShape 22"/>
          <p:cNvSpPr/>
          <p:nvPr/>
        </p:nvSpPr>
        <p:spPr>
          <a:xfrm>
            <a:off x="508000" y="3937000"/>
            <a:ext cx="3556000" cy="2222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23" name="AutoShape 23"/>
          <p:cNvSpPr/>
          <p:nvPr/>
        </p:nvSpPr>
        <p:spPr>
          <a:xfrm>
            <a:off x="698500" y="4191000"/>
            <a:ext cx="457200" cy="457200"/>
          </a:xfrm>
          <a:prstGeom prst="ellipse">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698500" y="4191000"/>
            <a:ext cx="4572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5" name="AutoShape 25"/>
          <p:cNvSpPr/>
          <p:nvPr/>
        </p:nvSpPr>
        <p:spPr>
          <a:xfrm>
            <a:off x="1270000" y="4229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线路台阶覆盖</a:t>
            </a:r>
            <a:endParaRPr lang="en-US" sz="1100"/>
          </a:p>
        </p:txBody>
      </p:sp>
      <p:sp>
        <p:nvSpPr>
          <p:cNvPr id="26" name="AutoShape 26"/>
          <p:cNvSpPr/>
          <p:nvPr/>
        </p:nvSpPr>
        <p:spPr>
          <a:xfrm>
            <a:off x="698500" y="476250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优先采用喷涂工艺提升侧壁覆盖率；精准控制油墨流平性，解决线路根部膜厚不足问题；优化前处理，确保表面附着力。</a:t>
            </a:r>
            <a:endParaRPr lang="en-US" sz="1100"/>
          </a:p>
        </p:txBody>
      </p:sp>
      <p:sp>
        <p:nvSpPr>
          <p:cNvPr id="27" name="AutoShape 27"/>
          <p:cNvSpPr/>
          <p:nvPr/>
        </p:nvSpPr>
        <p:spPr>
          <a:xfrm>
            <a:off x="4318000" y="3937000"/>
            <a:ext cx="3556000" cy="22225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28" name="AutoShape 28"/>
          <p:cNvSpPr/>
          <p:nvPr/>
        </p:nvSpPr>
        <p:spPr>
          <a:xfrm>
            <a:off x="4508500" y="4191000"/>
            <a:ext cx="457200" cy="457200"/>
          </a:xfrm>
          <a:prstGeom prst="ellipse">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9"/>
          <p:cNvSpPr/>
          <p:nvPr/>
        </p:nvSpPr>
        <p:spPr>
          <a:xfrm>
            <a:off x="4508500" y="4191000"/>
            <a:ext cx="457200" cy="4572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30" name="AutoShape 30"/>
          <p:cNvSpPr/>
          <p:nvPr/>
        </p:nvSpPr>
        <p:spPr>
          <a:xfrm>
            <a:off x="5080000" y="42291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2937"/>
                </a:solidFill>
                <a:latin typeface="Noto Sans SC" panose="020B0200000000000000" charset="-122"/>
                <a:ea typeface="Noto Sans SC" panose="020B0200000000000000" charset="-122"/>
                <a:cs typeface="Noto Sans SC" panose="020B0200000000000000" charset="-122"/>
                <a:sym typeface="Noto Sans SC" panose="020B0200000000000000" charset="-122"/>
              </a:rPr>
              <a:t>张力闭环管控</a:t>
            </a:r>
            <a:endParaRPr lang="en-US" sz="1100"/>
          </a:p>
        </p:txBody>
      </p:sp>
      <p:sp>
        <p:nvSpPr>
          <p:cNvPr id="31" name="AutoShape 31"/>
          <p:cNvSpPr/>
          <p:nvPr/>
        </p:nvSpPr>
        <p:spPr>
          <a:xfrm>
            <a:off x="4508500" y="476250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建立RTR全线张力统一标准，确保涂布、预烤、曝光各段张力匹配；实时监控张力波动，防止薄基材拉伸变形导致图形偏移。</a:t>
            </a:r>
            <a:endParaRPr lang="en-US" sz="1100"/>
          </a:p>
        </p:txBody>
      </p:sp>
      <p:sp>
        <p:nvSpPr>
          <p:cNvPr id="32" name="AutoShape 32"/>
          <p:cNvSpPr/>
          <p:nvPr/>
        </p:nvSpPr>
        <p:spPr>
          <a:xfrm>
            <a:off x="8128000" y="3937000"/>
            <a:ext cx="3556000" cy="2222500"/>
          </a:xfrm>
          <a:prstGeom prst="roundRect">
            <a:avLst>
              <a:gd name="adj" fmla="val 0"/>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3" name="AutoShape 33"/>
          <p:cNvSpPr/>
          <p:nvPr/>
        </p:nvSpPr>
        <p:spPr>
          <a:xfrm>
            <a:off x="8318500" y="41910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量产良率关键公式</a:t>
            </a:r>
            <a:endParaRPr lang="en-US" sz="1100"/>
          </a:p>
        </p:txBody>
      </p:sp>
      <p:sp>
        <p:nvSpPr>
          <p:cNvPr id="34" name="AutoShape 34"/>
          <p:cNvSpPr/>
          <p:nvPr/>
        </p:nvSpPr>
        <p:spPr>
          <a:xfrm>
            <a:off x="8318500" y="4762500"/>
            <a:ext cx="3175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薄基材量产良率关键 =</a:t>
            </a:r>
            <a:b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双面一致性控制 + 全线张力稳定 + 精细化热应力管理</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508000" y="508000"/>
            <a:ext cx="76200" cy="406400"/>
          </a:xfrm>
          <a:prstGeom prst="roundRect">
            <a:avLst>
              <a:gd name="adj" fmla="val 0"/>
            </a:avLst>
          </a:prstGeom>
          <a:solidFill>
            <a:srgbClr val="1C387A">
              <a:alpha val="10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11200" y="457200"/>
            <a:ext cx="762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08 · 关键工艺参数管控清单</a:t>
            </a:r>
            <a:endParaRPr lang="en-US" sz="1100"/>
          </a:p>
        </p:txBody>
      </p:sp>
      <p:sp>
        <p:nvSpPr>
          <p:cNvPr id="4" name="AutoShape 4"/>
          <p:cNvSpPr/>
          <p:nvPr/>
        </p:nvSpPr>
        <p:spPr>
          <a:xfrm>
            <a:off x="11049000" y="508000"/>
            <a:ext cx="635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99999"/>
                </a:solidFill>
                <a:latin typeface="Noto Sans SC" panose="020B0200000000000000" charset="-122"/>
                <a:ea typeface="Noto Sans SC" panose="020B0200000000000000" charset="-122"/>
                <a:cs typeface="Noto Sans SC" panose="020B0200000000000000" charset="-122"/>
                <a:sym typeface="Noto Sans SC" panose="020B0200000000000000" charset="-122"/>
              </a:rPr>
              <a:t>13</a:t>
            </a:r>
            <a:endParaRPr lang="en-US" sz="1100"/>
          </a:p>
        </p:txBody>
      </p:sp>
      <p:sp>
        <p:nvSpPr>
          <p:cNvPr id="5" name="AutoShape 5"/>
          <p:cNvSpPr/>
          <p:nvPr/>
        </p:nvSpPr>
        <p:spPr>
          <a:xfrm>
            <a:off x="508000" y="1270000"/>
            <a:ext cx="1117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一、前处理与涂布参数</a:t>
            </a:r>
            <a:endParaRPr lang="en-US" sz="1100"/>
          </a:p>
        </p:txBody>
      </p:sp>
      <p:graphicFrame>
        <p:nvGraphicFramePr>
          <p:cNvPr id="6" name="Table 6"/>
          <p:cNvGraphicFramePr>
            <a:graphicFrameLocks noGrp="1"/>
          </p:cNvGraphicFramePr>
          <p:nvPr/>
        </p:nvGraphicFramePr>
        <p:xfrm>
          <a:off x="508000" y="1778000"/>
          <a:ext cx="11176000" cy="2082800"/>
        </p:xfrm>
        <a:graphic>
          <a:graphicData uri="http://schemas.openxmlformats.org/drawingml/2006/table">
            <a:tbl>
              <a:tblPr>
                <a:effectLst/>
              </a:tblPr>
              <a:tblGrid>
                <a:gridCol w="2032000"/>
                <a:gridCol w="1778000"/>
                <a:gridCol w="2286000"/>
                <a:gridCol w="5080000"/>
              </a:tblGrid>
              <a:tr h="457200">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工序环节</a:t>
                      </a:r>
                      <a:endParaRPr lang="en-US" sz="1100"/>
                    </a:p>
                  </a:txBody>
                  <a:tcPr marL="101600" marR="101600" marT="101600" marB="101600" anchor="t" anchorCtr="0">
                    <a:lnL>
                      <a:noFill/>
                    </a:lnL>
                    <a:lnR>
                      <a:noFill/>
                    </a:lnR>
                    <a:lnT>
                      <a:noFill/>
                    </a:lnT>
                    <a:lnB>
                      <a:noFill/>
                    </a:lnB>
                    <a:solidFill>
                      <a:srgbClr val="1C387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关键参数项</a:t>
                      </a:r>
                      <a:endParaRPr lang="en-US" sz="1100"/>
                    </a:p>
                  </a:txBody>
                  <a:tcPr marL="101600" marR="101600" marT="101600" marB="101600" anchor="t" anchorCtr="0">
                    <a:lnL>
                      <a:noFill/>
                    </a:lnL>
                    <a:lnR>
                      <a:noFill/>
                    </a:lnR>
                    <a:lnT>
                      <a:noFill/>
                    </a:lnT>
                    <a:lnB>
                      <a:noFill/>
                    </a:lnB>
                    <a:solidFill>
                      <a:srgbClr val="1C387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参考管控范围</a:t>
                      </a:r>
                      <a:endParaRPr lang="en-US" sz="1100"/>
                    </a:p>
                  </a:txBody>
                  <a:tcPr marL="101600" marR="101600" marT="101600" marB="101600" anchor="t" anchorCtr="0">
                    <a:lnL>
                      <a:noFill/>
                    </a:lnL>
                    <a:lnR>
                      <a:noFill/>
                    </a:lnR>
                    <a:lnT>
                      <a:noFill/>
                    </a:lnT>
                    <a:lnB>
                      <a:noFill/>
                    </a:lnB>
                    <a:solidFill>
                      <a:srgbClr val="1C387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核心管控意义</a:t>
                      </a:r>
                      <a:endParaRPr lang="en-US" sz="1100"/>
                    </a:p>
                  </a:txBody>
                  <a:tcPr marL="101600" marR="101600" marT="101600" marB="101600" anchor="t" anchorCtr="0">
                    <a:lnL>
                      <a:noFill/>
                    </a:lnL>
                    <a:lnR>
                      <a:noFill/>
                    </a:lnR>
                    <a:lnT>
                      <a:noFill/>
                    </a:lnT>
                    <a:lnB>
                      <a:noFill/>
                    </a:lnB>
                    <a:solidFill>
                      <a:srgbClr val="1C387A">
                        <a:alpha val="100000"/>
                      </a:srgbClr>
                    </a:solidFill>
                  </a:tcPr>
                </a:tc>
              </a:tr>
              <a:tr h="4064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微蚀前处理</a:t>
                      </a:r>
                      <a:endParaRPr lang="en-US" sz="1100"/>
                    </a:p>
                  </a:txBody>
                  <a:tcPr marL="101600" marR="101600" marT="101600" marB="101600" anchor="t" anchorCtr="0">
                    <a:lnL>
                      <a:noFill/>
                    </a:lnL>
                    <a:lnR>
                      <a:noFill/>
                    </a:lnR>
                    <a:lnT>
                      <a:noFill/>
                    </a:lnT>
                    <a:lnB>
                      <a:noFill/>
                    </a:lnB>
                    <a:solidFill>
                      <a:srgbClr val="1C387A">
                        <a:alpha val="5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微蚀量</a:t>
                      </a:r>
                      <a:endParaRPr lang="en-US" sz="1100"/>
                    </a:p>
                  </a:txBody>
                  <a:tcPr marL="101600" marR="101600" marT="101600" marB="101600" anchor="t" anchorCtr="0">
                    <a:lnL>
                      <a:noFill/>
                    </a:lnL>
                    <a:lnR>
                      <a:noFill/>
                    </a:lnR>
                    <a:lnT>
                      <a:noFill/>
                    </a:lnT>
                    <a:lnB>
                      <a:noFill/>
                    </a:lnB>
                    <a:solidFill>
                      <a:srgbClr val="1C387A">
                        <a:alpha val="5000"/>
                      </a:srgbClr>
                    </a:solidFill>
                  </a:tcPr>
                </a:tc>
                <a:tc>
                  <a:txBody>
                    <a:bodyPr rtlCol="0"/>
                    <a:lstStyle/>
                    <a:p>
                      <a:pPr marL="0" indent="0" algn="ctr">
                        <a:lnSpc>
                          <a:spcPct val="100000"/>
                        </a:lnSpc>
                        <a:defRPr/>
                      </a:pPr>
                      <a:r>
                        <a:rPr lang="en-US" sz="13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0.5~1.5μm</a:t>
                      </a:r>
                      <a:endParaRPr lang="en-US" sz="1100"/>
                    </a:p>
                  </a:txBody>
                  <a:tcPr marL="101600" marR="101600" marT="101600" marB="101600" anchor="t" anchorCtr="0">
                    <a:lnL>
                      <a:noFill/>
                    </a:lnL>
                    <a:lnR>
                      <a:noFill/>
                    </a:lnR>
                    <a:lnT>
                      <a:noFill/>
                    </a:lnT>
                    <a:lnB>
                      <a:noFill/>
                    </a:lnB>
                    <a:solidFill>
                      <a:srgbClr val="1C387A">
                        <a:alpha val="5000"/>
                      </a:srgbClr>
                    </a:solidFill>
                  </a:tcPr>
                </a:tc>
                <a:tc>
                  <a:txBody>
                    <a:bodyPr rtlCol="0"/>
                    <a:lstStyle/>
                    <a:p>
                      <a:pPr marL="127000" indent="0" algn="l">
                        <a:lnSpc>
                          <a:spcPct val="100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清洁铜面氧化层，确保涂层附着力，避免过蚀导致铜厚不足</a:t>
                      </a:r>
                      <a:endParaRPr lang="en-US" sz="1100"/>
                    </a:p>
                  </a:txBody>
                  <a:tcPr marL="101600" marR="101600" marT="101600" marB="101600" anchor="t" anchorCtr="0">
                    <a:lnL>
                      <a:noFill/>
                    </a:lnL>
                    <a:lnR>
                      <a:noFill/>
                    </a:lnR>
                    <a:lnT>
                      <a:noFill/>
                    </a:lnT>
                    <a:lnB>
                      <a:noFill/>
                    </a:lnB>
                    <a:solidFill>
                      <a:srgbClr val="1C387A">
                        <a:alpha val="5000"/>
                      </a:srgbClr>
                    </a:solidFill>
                  </a:tcPr>
                </a:tc>
              </a:tr>
              <a:tr h="4064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丝印涂布</a:t>
                      </a:r>
                      <a:endParaRPr lang="en-US" sz="1100"/>
                    </a:p>
                  </a:txBody>
                  <a:tcPr marL="101600" marR="101600" marT="101600" marB="101600" anchor="t" anchorCtr="0">
                    <a:lnL>
                      <a:noFill/>
                    </a:lnL>
                    <a:lnR>
                      <a:noFill/>
                    </a:lnR>
                    <a:lnT>
                      <a:noFill/>
                    </a:lnT>
                    <a:lnB>
                      <a:noFill/>
                    </a:lnB>
                    <a:solidFill>
                      <a:srgbClr val="FFFFFF">
                        <a:alpha val="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网目数</a:t>
                      </a:r>
                      <a:endParaRPr lang="en-US" sz="1100"/>
                    </a:p>
                  </a:txBody>
                  <a:tcPr marL="101600" marR="101600" marT="101600" marB="101600" anchor="t" anchorCtr="0">
                    <a:lnL>
                      <a:noFill/>
                    </a:lnL>
                    <a:lnR>
                      <a:noFill/>
                    </a:lnR>
                    <a:lnT>
                      <a:noFill/>
                    </a:lnT>
                    <a:lnB>
                      <a:noFill/>
                    </a:lnB>
                    <a:solidFill>
                      <a:srgbClr val="FFFFFF">
                        <a:alpha val="0"/>
                      </a:srgbClr>
                    </a:solidFill>
                  </a:tcPr>
                </a:tc>
                <a:tc>
                  <a:txBody>
                    <a:bodyPr rtlCol="0"/>
                    <a:lstStyle/>
                    <a:p>
                      <a:pPr marL="0" indent="0" algn="ctr">
                        <a:lnSpc>
                          <a:spcPct val="100000"/>
                        </a:lnSpc>
                        <a:defRPr/>
                      </a:pPr>
                      <a:r>
                        <a:rPr lang="en-US" sz="13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80~150 目</a:t>
                      </a:r>
                      <a:endParaRPr lang="en-US" sz="1100"/>
                    </a:p>
                  </a:txBody>
                  <a:tcPr marL="101600" marR="101600" marT="101600" marB="101600" anchor="t" anchorCtr="0">
                    <a:lnL>
                      <a:noFill/>
                    </a:lnL>
                    <a:lnR>
                      <a:noFill/>
                    </a:lnR>
                    <a:lnT>
                      <a:noFill/>
                    </a:lnT>
                    <a:lnB>
                      <a:noFill/>
                    </a:lnB>
                    <a:solidFill>
                      <a:srgbClr val="FFFFFF">
                        <a:alpha val="0"/>
                      </a:srgbClr>
                    </a:solidFill>
                  </a:tcPr>
                </a:tc>
                <a:tc>
                  <a:txBody>
                    <a:bodyPr rtlCol="0"/>
                    <a:lstStyle/>
                    <a:p>
                      <a:pPr marL="127000" indent="0" algn="l">
                        <a:lnSpc>
                          <a:spcPct val="100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决定油墨转移量，平衡涂层厚度与图形边缘清晰度</a:t>
                      </a:r>
                      <a:endParaRPr lang="en-US" sz="1100"/>
                    </a:p>
                  </a:txBody>
                  <a:tcPr marL="101600" marR="101600" marT="101600" marB="101600" anchor="t" anchorCtr="0">
                    <a:lnL>
                      <a:noFill/>
                    </a:lnL>
                    <a:lnR>
                      <a:noFill/>
                    </a:lnR>
                    <a:lnT>
                      <a:noFill/>
                    </a:lnT>
                    <a:lnB>
                      <a:noFill/>
                    </a:lnB>
                    <a:solidFill>
                      <a:srgbClr val="FFFFFF">
                        <a:alpha val="0"/>
                      </a:srgbClr>
                    </a:solidFill>
                  </a:tcPr>
                </a:tc>
              </a:tr>
              <a:tr h="4064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喷涂涂布</a:t>
                      </a:r>
                      <a:endParaRPr lang="en-US" sz="1100"/>
                    </a:p>
                  </a:txBody>
                  <a:tcPr marL="101600" marR="101600" marT="101600" marB="101600" anchor="t" anchorCtr="0">
                    <a:lnL>
                      <a:noFill/>
                    </a:lnL>
                    <a:lnR>
                      <a:noFill/>
                    </a:lnR>
                    <a:lnT>
                      <a:noFill/>
                    </a:lnT>
                    <a:lnB>
                      <a:noFill/>
                    </a:lnB>
                    <a:solidFill>
                      <a:srgbClr val="1C387A">
                        <a:alpha val="5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雾化压力</a:t>
                      </a:r>
                      <a:endParaRPr lang="en-US" sz="1100"/>
                    </a:p>
                  </a:txBody>
                  <a:tcPr marL="101600" marR="101600" marT="101600" marB="101600" anchor="t" anchorCtr="0">
                    <a:lnL>
                      <a:noFill/>
                    </a:lnL>
                    <a:lnR>
                      <a:noFill/>
                    </a:lnR>
                    <a:lnT>
                      <a:noFill/>
                    </a:lnT>
                    <a:lnB>
                      <a:noFill/>
                    </a:lnB>
                    <a:solidFill>
                      <a:srgbClr val="1C387A">
                        <a:alpha val="5000"/>
                      </a:srgbClr>
                    </a:solidFill>
                  </a:tcPr>
                </a:tc>
                <a:tc>
                  <a:txBody>
                    <a:bodyPr rtlCol="0"/>
                    <a:lstStyle/>
                    <a:p>
                      <a:pPr marL="0" indent="0" algn="ctr">
                        <a:lnSpc>
                          <a:spcPct val="100000"/>
                        </a:lnSpc>
                        <a:defRPr/>
                      </a:pPr>
                      <a:r>
                        <a:rPr lang="en-US" sz="13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0.2~0.5 MPa</a:t>
                      </a:r>
                      <a:endParaRPr lang="en-US" sz="1100"/>
                    </a:p>
                  </a:txBody>
                  <a:tcPr marL="101600" marR="101600" marT="101600" marB="101600" anchor="t" anchorCtr="0">
                    <a:lnL>
                      <a:noFill/>
                    </a:lnL>
                    <a:lnR>
                      <a:noFill/>
                    </a:lnR>
                    <a:lnT>
                      <a:noFill/>
                    </a:lnT>
                    <a:lnB>
                      <a:noFill/>
                    </a:lnB>
                    <a:solidFill>
                      <a:srgbClr val="1C387A">
                        <a:alpha val="5000"/>
                      </a:srgbClr>
                    </a:solidFill>
                  </a:tcPr>
                </a:tc>
                <a:tc>
                  <a:txBody>
                    <a:bodyPr rtlCol="0"/>
                    <a:lstStyle/>
                    <a:p>
                      <a:pPr marL="127000" indent="0" algn="l">
                        <a:lnSpc>
                          <a:spcPct val="100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控制雾化效果，确保涂层厚度均匀一致，无流挂现象</a:t>
                      </a:r>
                      <a:endParaRPr lang="en-US" sz="1100"/>
                    </a:p>
                  </a:txBody>
                  <a:tcPr marL="101600" marR="101600" marT="101600" marB="101600" anchor="t" anchorCtr="0">
                    <a:lnL>
                      <a:noFill/>
                    </a:lnL>
                    <a:lnR>
                      <a:noFill/>
                    </a:lnR>
                    <a:lnT>
                      <a:noFill/>
                    </a:lnT>
                    <a:lnB>
                      <a:noFill/>
                    </a:lnB>
                    <a:solidFill>
                      <a:srgbClr val="1C387A">
                        <a:alpha val="5000"/>
                      </a:srgbClr>
                    </a:solidFill>
                  </a:tcPr>
                </a:tc>
              </a:tr>
              <a:tr h="4064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涂布成膜</a:t>
                      </a:r>
                      <a:endParaRPr lang="en-US" sz="1100"/>
                    </a:p>
                  </a:txBody>
                  <a:tcPr marL="101600" marR="101600" marT="101600" marB="101600" anchor="t" anchorCtr="0">
                    <a:lnL>
                      <a:noFill/>
                    </a:lnL>
                    <a:lnR>
                      <a:noFill/>
                    </a:lnR>
                    <a:lnT>
                      <a:noFill/>
                    </a:lnT>
                    <a:lnB>
                      <a:noFill/>
                    </a:lnB>
                    <a:solidFill>
                      <a:srgbClr val="FFFFFF">
                        <a:alpha val="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干膜厚度</a:t>
                      </a:r>
                      <a:endParaRPr lang="en-US" sz="1100"/>
                    </a:p>
                  </a:txBody>
                  <a:tcPr marL="101600" marR="101600" marT="101600" marB="101600" anchor="t" anchorCtr="0">
                    <a:lnL>
                      <a:noFill/>
                    </a:lnL>
                    <a:lnR>
                      <a:noFill/>
                    </a:lnR>
                    <a:lnT>
                      <a:noFill/>
                    </a:lnT>
                    <a:lnB>
                      <a:noFill/>
                    </a:lnB>
                    <a:solidFill>
                      <a:srgbClr val="FFFFFF">
                        <a:alpha val="0"/>
                      </a:srgbClr>
                    </a:solidFill>
                  </a:tcPr>
                </a:tc>
                <a:tc>
                  <a:txBody>
                    <a:bodyPr rtlCol="0"/>
                    <a:lstStyle/>
                    <a:p>
                      <a:pPr marL="0" indent="0" algn="ctr">
                        <a:lnSpc>
                          <a:spcPct val="100000"/>
                        </a:lnSpc>
                        <a:defRPr/>
                      </a:pPr>
                      <a:r>
                        <a:rPr lang="en-US" sz="13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15~35 μm</a:t>
                      </a:r>
                      <a:endParaRPr lang="en-US" sz="1100"/>
                    </a:p>
                  </a:txBody>
                  <a:tcPr marL="101600" marR="101600" marT="101600" marB="101600" anchor="t" anchorCtr="0">
                    <a:lnL>
                      <a:noFill/>
                    </a:lnL>
                    <a:lnR>
                      <a:noFill/>
                    </a:lnR>
                    <a:lnT>
                      <a:noFill/>
                    </a:lnT>
                    <a:lnB>
                      <a:noFill/>
                    </a:lnB>
                    <a:solidFill>
                      <a:srgbClr val="FFFFFF">
                        <a:alpha val="0"/>
                      </a:srgbClr>
                    </a:solidFill>
                  </a:tcPr>
                </a:tc>
                <a:tc>
                  <a:txBody>
                    <a:bodyPr rtlCol="0"/>
                    <a:lstStyle/>
                    <a:p>
                      <a:pPr marL="127000" indent="0" algn="l">
                        <a:lnSpc>
                          <a:spcPct val="100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保障绝缘性能，同时兼顾基材的柔韧性与弯折可靠性</a:t>
                      </a:r>
                      <a:endParaRPr lang="en-US" sz="1100"/>
                    </a:p>
                  </a:txBody>
                  <a:tcPr marL="101600" marR="101600" marT="101600" marB="101600" anchor="t" anchorCtr="0">
                    <a:lnL>
                      <a:noFill/>
                    </a:lnL>
                    <a:lnR>
                      <a:noFill/>
                    </a:lnR>
                    <a:lnT>
                      <a:noFill/>
                    </a:lnT>
                    <a:lnB>
                      <a:noFill/>
                    </a:lnB>
                    <a:solidFill>
                      <a:srgbClr val="FFFFFF">
                        <a:alpha val="0"/>
                      </a:srgbClr>
                    </a:solidFill>
                  </a:tcPr>
                </a:tc>
              </a:tr>
            </a:tbl>
          </a:graphicData>
        </a:graphic>
      </p:graphicFrame>
      <p:sp>
        <p:nvSpPr>
          <p:cNvPr id="7" name="AutoShape 7"/>
          <p:cNvSpPr/>
          <p:nvPr/>
        </p:nvSpPr>
        <p:spPr>
          <a:xfrm>
            <a:off x="508000" y="3810000"/>
            <a:ext cx="1117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二、预烤 / 曝光 / 显影参数</a:t>
            </a:r>
            <a:endParaRPr lang="en-US" sz="1100"/>
          </a:p>
        </p:txBody>
      </p:sp>
      <p:sp>
        <p:nvSpPr>
          <p:cNvPr id="8" name="AutoShape 8"/>
          <p:cNvSpPr/>
          <p:nvPr/>
        </p:nvSpPr>
        <p:spPr>
          <a:xfrm>
            <a:off x="508000" y="4318000"/>
            <a:ext cx="5461000" cy="584200"/>
          </a:xfrm>
          <a:prstGeom prst="roundRect">
            <a:avLst>
              <a:gd name="adj" fmla="val 0"/>
            </a:avLst>
          </a:prstGeom>
          <a:solidFill>
            <a:srgbClr val="1C387A">
              <a:alpha val="8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35000" y="4318000"/>
            <a:ext cx="5207000" cy="584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预烤工艺：</a:t>
            </a:r>
            <a:r>
              <a:rPr lang="en-US" sz="16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70~90℃ / 10~30min</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 充分去除溶剂，防止贴附菲林时粘连或曝光时鬼影</a:t>
            </a:r>
            <a:endParaRPr lang="en-US" sz="1100"/>
          </a:p>
        </p:txBody>
      </p:sp>
      <p:sp>
        <p:nvSpPr>
          <p:cNvPr id="10" name="AutoShape 10"/>
          <p:cNvSpPr/>
          <p:nvPr/>
        </p:nvSpPr>
        <p:spPr>
          <a:xfrm>
            <a:off x="6223000" y="4318000"/>
            <a:ext cx="5461000" cy="584200"/>
          </a:xfrm>
          <a:prstGeom prst="roundRect">
            <a:avLst>
              <a:gd name="adj" fmla="val 0"/>
            </a:avLst>
          </a:prstGeom>
          <a:solidFill>
            <a:srgbClr val="1C387A">
              <a:alpha val="8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350000" y="4318000"/>
            <a:ext cx="5207000" cy="584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曝光能量：</a:t>
            </a:r>
            <a:r>
              <a:rPr lang="en-US" sz="16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300~600 mJ/cm²</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 确保光敏树脂交联充分，显影后图形边缘平滑无缺损</a:t>
            </a:r>
            <a:endParaRPr lang="en-US" sz="1100"/>
          </a:p>
        </p:txBody>
      </p:sp>
      <p:sp>
        <p:nvSpPr>
          <p:cNvPr id="12" name="AutoShape 12"/>
          <p:cNvSpPr/>
          <p:nvPr/>
        </p:nvSpPr>
        <p:spPr>
          <a:xfrm>
            <a:off x="508000" y="4978400"/>
            <a:ext cx="5461000" cy="584200"/>
          </a:xfrm>
          <a:prstGeom prst="roundRect">
            <a:avLst>
              <a:gd name="adj" fmla="val 0"/>
            </a:avLst>
          </a:prstGeom>
          <a:solidFill>
            <a:srgbClr val="1C387A">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635000" y="4978400"/>
            <a:ext cx="5207000" cy="584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显影液浓度：</a:t>
            </a:r>
            <a:r>
              <a:rPr lang="en-US" sz="16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0.8~1.2% 碳酸钠</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 保证未曝光区域完全溶解，实现清晰的电路开窗</a:t>
            </a:r>
            <a:endParaRPr lang="en-US" sz="1100"/>
          </a:p>
        </p:txBody>
      </p:sp>
      <p:sp>
        <p:nvSpPr>
          <p:cNvPr id="14" name="AutoShape 14"/>
          <p:cNvSpPr/>
          <p:nvPr/>
        </p:nvSpPr>
        <p:spPr>
          <a:xfrm>
            <a:off x="6223000" y="4978400"/>
            <a:ext cx="5461000" cy="584200"/>
          </a:xfrm>
          <a:prstGeom prst="roundRect">
            <a:avLst>
              <a:gd name="adj" fmla="val 0"/>
            </a:avLst>
          </a:prstGeom>
          <a:solidFill>
            <a:srgbClr val="1C387A">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350000" y="4978400"/>
            <a:ext cx="5207000" cy="584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显影温度：</a:t>
            </a:r>
            <a:r>
              <a:rPr lang="en-US" sz="16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28~32℃</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646464"/>
                </a:solidFill>
                <a:latin typeface="Noto Sans SC" panose="020B0200000000000000" charset="-122"/>
                <a:ea typeface="Noto Sans SC" panose="020B0200000000000000" charset="-122"/>
                <a:cs typeface="Noto Sans SC" panose="020B0200000000000000" charset="-122"/>
                <a:sym typeface="Noto Sans SC" panose="020B0200000000000000" charset="-122"/>
              </a:rPr>
              <a:t>—— 稳定显影速率，避免因温度波动导致的线宽偏差</a:t>
            </a:r>
            <a:endParaRPr lang="en-US" sz="1100"/>
          </a:p>
        </p:txBody>
      </p:sp>
      <p:sp>
        <p:nvSpPr>
          <p:cNvPr id="16" name="AutoShape 16"/>
          <p:cNvSpPr/>
          <p:nvPr/>
        </p:nvSpPr>
        <p:spPr>
          <a:xfrm>
            <a:off x="508000" y="5715000"/>
            <a:ext cx="5461000" cy="762000"/>
          </a:xfrm>
          <a:prstGeom prst="roundRect">
            <a:avLst>
              <a:gd name="adj" fmla="val 0"/>
            </a:avLst>
          </a:prstGeom>
          <a:solidFill>
            <a:srgbClr val="EA580C">
              <a:alpha val="8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35000" y="5715000"/>
            <a:ext cx="520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后固化工艺：</a:t>
            </a:r>
            <a:r>
              <a:rPr lang="en-US" sz="16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140~160℃ / 30~60min</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促使涂层完全交联反应，显著提升附着力、耐化学性及耐温性。</a:t>
            </a:r>
            <a:endParaRPr lang="en-US" sz="1100"/>
          </a:p>
        </p:txBody>
      </p:sp>
      <p:sp>
        <p:nvSpPr>
          <p:cNvPr id="18" name="AutoShape 18"/>
          <p:cNvSpPr/>
          <p:nvPr/>
        </p:nvSpPr>
        <p:spPr>
          <a:xfrm>
            <a:off x="6223000" y="5715000"/>
            <a:ext cx="5461000" cy="762000"/>
          </a:xfrm>
          <a:prstGeom prst="roundRect">
            <a:avLst>
              <a:gd name="adj" fmla="val 0"/>
            </a:avLst>
          </a:prstGeom>
          <a:solidFill>
            <a:srgbClr val="EA580C">
              <a:alpha val="8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350000" y="5715000"/>
            <a:ext cx="520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C387A"/>
                </a:solidFill>
                <a:latin typeface="Noto Sans SC" panose="020B0200000000000000" charset="-122"/>
                <a:ea typeface="Noto Sans SC" panose="020B0200000000000000" charset="-122"/>
                <a:cs typeface="Noto Sans SC" panose="020B0200000000000000" charset="-122"/>
                <a:sym typeface="Noto Sans SC" panose="020B0200000000000000" charset="-122"/>
              </a:rPr>
              <a:t>UV终固化：</a:t>
            </a:r>
            <a:r>
              <a:rPr lang="en-US" sz="16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1" i="0" u="none" strike="noStrike">
                <a:solidFill>
                  <a:srgbClr val="EA580C"/>
                </a:solidFill>
                <a:latin typeface="Noto Sans SC" panose="020B0200000000000000" charset="-122"/>
                <a:ea typeface="Noto Sans SC" panose="020B0200000000000000" charset="-122"/>
                <a:cs typeface="Noto Sans SC" panose="020B0200000000000000" charset="-122"/>
                <a:sym typeface="Noto Sans SC" panose="020B0200000000000000" charset="-122"/>
              </a:rPr>
              <a:t>800~1500 mJ/cm²</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快速完成表面固化，增强涂层表面硬度，提升耐刮擦与耐磨损性能。</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508000" y="508000"/>
            <a:ext cx="101600" cy="457200"/>
          </a:xfrm>
          <a:prstGeom prst="roundRect">
            <a:avLst>
              <a:gd name="adj" fmla="val 0"/>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482600"/>
            <a:ext cx="825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09 · 常见不良模式与改善对策</a:t>
            </a:r>
            <a:endParaRPr lang="en-US" sz="1100"/>
          </a:p>
        </p:txBody>
      </p:sp>
      <p:sp>
        <p:nvSpPr>
          <p:cNvPr id="6" name="AutoShape 6"/>
          <p:cNvSpPr/>
          <p:nvPr/>
        </p:nvSpPr>
        <p:spPr>
          <a:xfrm>
            <a:off x="11176000" y="533400"/>
            <a:ext cx="635000" cy="3810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14</a:t>
            </a:r>
            <a:endParaRPr lang="en-US" sz="1100"/>
          </a:p>
        </p:txBody>
      </p:sp>
      <p:graphicFrame>
        <p:nvGraphicFramePr>
          <p:cNvPr id="8" name="Table 7"/>
          <p:cNvGraphicFramePr>
            <a:graphicFrameLocks noGrp="1"/>
          </p:cNvGraphicFramePr>
          <p:nvPr/>
        </p:nvGraphicFramePr>
        <p:xfrm>
          <a:off x="566928" y="1143000"/>
          <a:ext cx="11064240" cy="4572000"/>
        </p:xfrm>
        <a:graphic>
          <a:graphicData uri="http://schemas.openxmlformats.org/drawingml/2006/table">
            <a:tbl>
              <a:tblPr firstRow="1">
                <a:tableStyleId>{5C22544A-7EE6-4342-B048-85BDC9FD1C3A}</a:tableStyleId>
              </a:tblPr>
              <a:tblGrid>
                <a:gridCol w="2377440"/>
                <a:gridCol w="4297680"/>
                <a:gridCol w="4389120"/>
              </a:tblGrid>
              <a:tr h="457200">
                <a:tc>
                  <a:txBody>
                    <a:bodyPr wrap="square"/>
                    <a:lstStyle/>
                    <a:p>
                      <a:pPr algn="ctr"/>
                      <a:r>
                        <a:rPr sz="1250" b="1">
                          <a:solidFill>
                            <a:srgbClr val="FFFFFF"/>
                          </a:solidFill>
                          <a:latin typeface="微软雅黑" panose="020B0503020204020204" charset="-122"/>
                          <a:ea typeface="微软雅黑" panose="020B0503020204020204" charset="-122"/>
                          <a:cs typeface="微软雅黑" panose="020B0503020204020204" charset="-122"/>
                        </a:rPr>
                        <a:t>现场现象</a:t>
                      </a:r>
                      <a:endParaRPr sz="1250" b="1">
                        <a:solidFill>
                          <a:srgbClr val="FFFFFF"/>
                        </a:solidFill>
                        <a:latin typeface="微软雅黑" panose="020B0503020204020204" charset="-122"/>
                        <a:ea typeface="微软雅黑" panose="020B0503020204020204" charset="-122"/>
                        <a:cs typeface="微软雅黑" panose="020B0503020204020204" charset="-122"/>
                      </a:endParaRPr>
                    </a:p>
                  </a:txBody>
                  <a:tcPr marL="82296" marR="54864" marT="27432" marB="27432" anchor="ctr">
                    <a:solidFill>
                      <a:srgbClr val="0E2137"/>
                    </a:solidFill>
                  </a:tcPr>
                </a:tc>
                <a:tc>
                  <a:txBody>
                    <a:bodyPr wrap="square"/>
                    <a:lstStyle/>
                    <a:p>
                      <a:pPr algn="ctr"/>
                      <a:r>
                        <a:rPr sz="1250" b="1">
                          <a:solidFill>
                            <a:srgbClr val="FFFFFF"/>
                          </a:solidFill>
                          <a:latin typeface="微软雅黑" panose="020B0503020204020204" charset="-122"/>
                          <a:ea typeface="微软雅黑" panose="020B0503020204020204" charset="-122"/>
                          <a:cs typeface="微软雅黑" panose="020B0503020204020204" charset="-122"/>
                        </a:rPr>
                        <a:t>最可能原因（按概率排序）</a:t>
                      </a:r>
                      <a:endParaRPr sz="1250" b="1">
                        <a:solidFill>
                          <a:srgbClr val="FFFFFF"/>
                        </a:solidFill>
                        <a:latin typeface="微软雅黑" panose="020B0503020204020204" charset="-122"/>
                        <a:ea typeface="微软雅黑" panose="020B0503020204020204" charset="-122"/>
                        <a:cs typeface="微软雅黑" panose="020B0503020204020204" charset="-122"/>
                      </a:endParaRPr>
                    </a:p>
                  </a:txBody>
                  <a:tcPr marL="82296" marR="54864" marT="27432" marB="27432" anchor="ctr">
                    <a:solidFill>
                      <a:srgbClr val="0E2137"/>
                    </a:solidFill>
                  </a:tcPr>
                </a:tc>
                <a:tc>
                  <a:txBody>
                    <a:bodyPr wrap="square"/>
                    <a:lstStyle/>
                    <a:p>
                      <a:pPr algn="ctr"/>
                      <a:r>
                        <a:rPr sz="1250" b="1">
                          <a:solidFill>
                            <a:srgbClr val="FFFFFF"/>
                          </a:solidFill>
                          <a:latin typeface="微软雅黑" panose="020B0503020204020204" charset="-122"/>
                          <a:ea typeface="微软雅黑" panose="020B0503020204020204" charset="-122"/>
                          <a:cs typeface="微软雅黑" panose="020B0503020204020204" charset="-122"/>
                        </a:rPr>
                        <a:t>首选对策动作</a:t>
                      </a:r>
                      <a:endParaRPr sz="1250" b="1">
                        <a:solidFill>
                          <a:srgbClr val="FFFFFF"/>
                        </a:solidFill>
                        <a:latin typeface="微软雅黑" panose="020B0503020204020204" charset="-122"/>
                        <a:ea typeface="微软雅黑" panose="020B0503020204020204" charset="-122"/>
                        <a:cs typeface="微软雅黑" panose="020B0503020204020204" charset="-122"/>
                      </a:endParaRPr>
                    </a:p>
                  </a:txBody>
                  <a:tcPr marL="82296" marR="54864" marT="27432" marB="27432" anchor="ctr">
                    <a:solidFill>
                      <a:srgbClr val="0E2137"/>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开窗偏小 / 缩孔</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曝光过度　② 显影不足　③ 底片图形偏小</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降曝光能量 → 重测曝光尺 → 提高显影 BP</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开窗偏大 / 侧蚀</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曝光不足　② 显影过度　③ 显影液温度高</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提高曝光能量 → 降低 BP → 校显影温度</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开窗残胶 / 发雾</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预烤过度　② 显影液老化　③ 喷压不足</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降预烤 → 换显影液 → 检查喷嘴堵塞</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防焊剥离 / 脱落</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前处理不足　② 后烤不足　③ 超时放置</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强化微蚀与水破 → 延长后烤 → 4 h 内印刷</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气泡 / 针孔</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消泡不足　② 升温过快　③ 黏度高</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延长静置 → 分段预烤 → 调整黏度</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表面光泽不均</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显影过度　② 油墨搅拌不均　③ 膜厚不均</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降 BP → 规范搅拌与静置 → 校网版与刮刀</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橘皮 / 流平差</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黏度偏高　② 环境温湿度异常　③ 静置不足</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稀释至规格 → 控温控湿 → 延长静置</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FFFFFF"/>
                    </a:solidFill>
                  </a:tcPr>
                </a:tc>
              </a:tr>
              <a:tr h="457200">
                <a:tc>
                  <a:txBody>
                    <a:bodyPr wrap="square"/>
                    <a:lstStyle/>
                    <a:p>
                      <a:pPr algn="l">
                        <a:lnSpc>
                          <a:spcPct val="105000"/>
                        </a:lnSpc>
                      </a:pPr>
                      <a:r>
                        <a:rPr sz="1200" b="1">
                          <a:solidFill>
                            <a:srgbClr val="0E2137"/>
                          </a:solidFill>
                          <a:latin typeface="微软雅黑" panose="020B0503020204020204" charset="-122"/>
                          <a:ea typeface="微软雅黑" panose="020B0503020204020204" charset="-122"/>
                          <a:cs typeface="微软雅黑" panose="020B0503020204020204" charset="-122"/>
                        </a:rPr>
                        <a:t>对位偏移</a:t>
                      </a:r>
                      <a:endParaRPr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① 涨缩不匹配　② 真空不良　③ 底片变形</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wrap="square"/>
                    <a:lstStyle/>
                    <a:p>
                      <a:pPr algn="l">
                        <a:lnSpc>
                          <a:spcPct val="105000"/>
                        </a:lnSpc>
                      </a:pPr>
                      <a:r>
                        <a:rPr sz="1200" b="0">
                          <a:solidFill>
                            <a:srgbClr val="1E2A37"/>
                          </a:solidFill>
                          <a:latin typeface="微软雅黑" panose="020B0503020204020204" charset="-122"/>
                          <a:ea typeface="微软雅黑" panose="020B0503020204020204" charset="-122"/>
                          <a:cs typeface="微软雅黑" panose="020B0503020204020204" charset="-122"/>
                        </a:rPr>
                        <a:t>涨缩分 Bin → 提升真空 → 更换底片</a:t>
                      </a:r>
                      <a:endParaRPr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r>
              <a:tr h="457200">
                <a:tc>
                  <a:txBody>
                    <a:bodyPr/>
                    <a:p>
                      <a:pPr algn="l">
                        <a:lnSpc>
                          <a:spcPct val="105000"/>
                        </a:lnSpc>
                        <a:buNone/>
                      </a:pPr>
                      <a:r>
                        <a:rPr lang="en-US" sz="1200" b="1">
                          <a:solidFill>
                            <a:srgbClr val="374151"/>
                          </a:solidFill>
                          <a:latin typeface="Noto Sans SC" panose="020B0200000000000000" charset="-122"/>
                          <a:ea typeface="Noto Sans SC" panose="020B0200000000000000" charset="-122"/>
                          <a:cs typeface="Noto Sans SC" panose="020B0200000000000000" charset="-122"/>
                          <a:sym typeface="Noto Sans SC" panose="020B0200000000000000" charset="-122"/>
                        </a:rPr>
                        <a:t>基材翘曲</a:t>
                      </a:r>
                      <a:endParaRPr lang="zh-CN" altLang="en-US" sz="1200" b="1">
                        <a:solidFill>
                          <a:srgbClr val="0E21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c>
                  <a:txBody>
                    <a:bodyPr/>
                    <a:p>
                      <a:pPr algn="l">
                        <a:lnSpc>
                          <a:spcPct val="105000"/>
                        </a:lnSpc>
                        <a:buNone/>
                      </a:pPr>
                      <a:r>
                        <a:rPr sz="1200">
                          <a:solidFill>
                            <a:srgbClr val="1E2A37"/>
                          </a:solidFill>
                          <a:latin typeface="微软雅黑" panose="020B0503020204020204" charset="-122"/>
                          <a:ea typeface="微软雅黑" panose="020B0503020204020204" charset="-122"/>
                          <a:cs typeface="微软雅黑" panose="020B0503020204020204" charset="-122"/>
                          <a:sym typeface="+mn-ea"/>
                        </a:rPr>
                        <a:t>① </a:t>
                      </a:r>
                      <a:r>
                        <a:rPr lang="zh-CN" sz="1200">
                          <a:solidFill>
                            <a:srgbClr val="1E2A37"/>
                          </a:solidFill>
                          <a:latin typeface="微软雅黑" panose="020B0503020204020204" charset="-122"/>
                          <a:ea typeface="微软雅黑" panose="020B0503020204020204" charset="-122"/>
                          <a:cs typeface="微软雅黑" panose="020B0503020204020204" charset="-122"/>
                          <a:sym typeface="+mn-ea"/>
                        </a:rPr>
                        <a:t>胶</a:t>
                      </a:r>
                      <a:r>
                        <a:rPr lang="en-US" altLang="zh-CN" sz="1200">
                          <a:solidFill>
                            <a:srgbClr val="1E2A37"/>
                          </a:solidFill>
                          <a:latin typeface="微软雅黑" panose="020B0503020204020204" charset="-122"/>
                          <a:ea typeface="微软雅黑" panose="020B0503020204020204" charset="-122"/>
                          <a:cs typeface="微软雅黑" panose="020B0503020204020204" charset="-122"/>
                          <a:sym typeface="+mn-ea"/>
                        </a:rPr>
                        <a:t>/</a:t>
                      </a:r>
                      <a:r>
                        <a:rPr lang="zh-CN" altLang="en-US" sz="1200">
                          <a:solidFill>
                            <a:srgbClr val="1E2A37"/>
                          </a:solidFill>
                          <a:latin typeface="微软雅黑" panose="020B0503020204020204" charset="-122"/>
                          <a:ea typeface="微软雅黑" panose="020B0503020204020204" charset="-122"/>
                          <a:cs typeface="微软雅黑" panose="020B0503020204020204" charset="-122"/>
                          <a:sym typeface="+mn-ea"/>
                        </a:rPr>
                        <a:t>油墨厚度不均</a:t>
                      </a:r>
                      <a:r>
                        <a:rPr sz="1200">
                          <a:solidFill>
                            <a:srgbClr val="1E2A37"/>
                          </a:solidFill>
                          <a:latin typeface="微软雅黑" panose="020B0503020204020204" charset="-122"/>
                          <a:ea typeface="微软雅黑" panose="020B0503020204020204" charset="-122"/>
                          <a:cs typeface="微软雅黑" panose="020B0503020204020204" charset="-122"/>
                          <a:sym typeface="+mn-ea"/>
                        </a:rPr>
                        <a:t>　② </a:t>
                      </a:r>
                      <a:r>
                        <a:rPr lang="zh-CN" sz="1200">
                          <a:solidFill>
                            <a:srgbClr val="1E2A37"/>
                          </a:solidFill>
                          <a:latin typeface="微软雅黑" panose="020B0503020204020204" charset="-122"/>
                          <a:ea typeface="微软雅黑" panose="020B0503020204020204" charset="-122"/>
                          <a:cs typeface="微软雅黑" panose="020B0503020204020204" charset="-122"/>
                          <a:sym typeface="+mn-ea"/>
                        </a:rPr>
                        <a:t>烘烤温差过大</a:t>
                      </a:r>
                      <a:r>
                        <a:rPr sz="1200">
                          <a:solidFill>
                            <a:srgbClr val="1E2A37"/>
                          </a:solidFill>
                          <a:latin typeface="微软雅黑" panose="020B0503020204020204" charset="-122"/>
                          <a:ea typeface="微软雅黑" panose="020B0503020204020204" charset="-122"/>
                          <a:cs typeface="微软雅黑" panose="020B0503020204020204" charset="-122"/>
                          <a:sym typeface="+mn-ea"/>
                        </a:rPr>
                        <a:t>　③ </a:t>
                      </a:r>
                      <a:r>
                        <a:rPr lang="zh-CN" sz="1200">
                          <a:solidFill>
                            <a:srgbClr val="1E2A37"/>
                          </a:solidFill>
                          <a:latin typeface="微软雅黑" panose="020B0503020204020204" charset="-122"/>
                          <a:ea typeface="微软雅黑" panose="020B0503020204020204" charset="-122"/>
                          <a:cs typeface="微软雅黑" panose="020B0503020204020204" charset="-122"/>
                          <a:sym typeface="+mn-ea"/>
                        </a:rPr>
                        <a:t>张力</a:t>
                      </a:r>
                      <a:r>
                        <a:rPr lang="zh-CN" sz="1200">
                          <a:solidFill>
                            <a:srgbClr val="1E2A37"/>
                          </a:solidFill>
                          <a:latin typeface="微软雅黑" panose="020B0503020204020204" charset="-122"/>
                          <a:ea typeface="微软雅黑" panose="020B0503020204020204" charset="-122"/>
                          <a:cs typeface="微软雅黑" panose="020B0503020204020204" charset="-122"/>
                          <a:sym typeface="+mn-ea"/>
                        </a:rPr>
                        <a:t>不匹配</a:t>
                      </a:r>
                      <a:endParaRPr lang="zh-CN" sz="1200">
                        <a:solidFill>
                          <a:srgbClr val="1E2A37"/>
                        </a:solidFill>
                        <a:latin typeface="微软雅黑" panose="020B0503020204020204" charset="-122"/>
                        <a:ea typeface="微软雅黑" panose="020B0503020204020204" charset="-122"/>
                        <a:cs typeface="微软雅黑" panose="020B0503020204020204" charset="-122"/>
                        <a:sym typeface="+mn-ea"/>
                      </a:endParaRPr>
                    </a:p>
                  </a:txBody>
                  <a:tcPr marL="82296" marR="54864" marT="18288" marB="18288" anchor="ctr">
                    <a:solidFill>
                      <a:srgbClr val="EAF0F6"/>
                    </a:solidFill>
                  </a:tcPr>
                </a:tc>
                <a:tc>
                  <a:txBody>
                    <a:bodyPr/>
                    <a:p>
                      <a:pPr algn="l">
                        <a:lnSpc>
                          <a:spcPct val="105000"/>
                        </a:lnSpc>
                        <a:buNone/>
                      </a:pPr>
                      <a:r>
                        <a:rPr lang="en-US" sz="120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校准涂覆厚度一致性</a:t>
                      </a:r>
                      <a:r>
                        <a:rPr sz="1200">
                          <a:solidFill>
                            <a:srgbClr val="1E2A37"/>
                          </a:solidFill>
                          <a:latin typeface="微软雅黑" panose="020B0503020204020204" charset="-122"/>
                          <a:ea typeface="微软雅黑" panose="020B0503020204020204" charset="-122"/>
                          <a:cs typeface="微软雅黑" panose="020B0503020204020204" charset="-122"/>
                          <a:sym typeface="+mn-ea"/>
                        </a:rPr>
                        <a:t>→</a:t>
                      </a:r>
                      <a:r>
                        <a:rPr lang="en-US" sz="120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梯度升降温</a:t>
                      </a:r>
                      <a:r>
                        <a:rPr sz="1200">
                          <a:solidFill>
                            <a:srgbClr val="1E2A37"/>
                          </a:solidFill>
                          <a:latin typeface="微软雅黑" panose="020B0503020204020204" charset="-122"/>
                          <a:ea typeface="微软雅黑" panose="020B0503020204020204" charset="-122"/>
                          <a:cs typeface="微软雅黑" panose="020B0503020204020204" charset="-122"/>
                          <a:sym typeface="+mn-ea"/>
                        </a:rPr>
                        <a:t>→</a:t>
                      </a:r>
                      <a:r>
                        <a:rPr lang="zh-CN" sz="1200">
                          <a:solidFill>
                            <a:srgbClr val="1E2A37"/>
                          </a:solidFill>
                          <a:latin typeface="微软雅黑" panose="020B0503020204020204" charset="-122"/>
                          <a:ea typeface="微软雅黑" panose="020B0503020204020204" charset="-122"/>
                          <a:cs typeface="微软雅黑" panose="020B0503020204020204" charset="-122"/>
                          <a:sym typeface="+mn-ea"/>
                        </a:rPr>
                        <a:t>优</a:t>
                      </a:r>
                      <a:r>
                        <a:rPr lang="en-US" sz="120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化收放卷张力平衡</a:t>
                      </a:r>
                      <a:endParaRPr lang="zh-CN" altLang="en-US" sz="1200" b="0">
                        <a:solidFill>
                          <a:srgbClr val="1E2A37"/>
                        </a:solidFill>
                        <a:latin typeface="微软雅黑" panose="020B0503020204020204" charset="-122"/>
                        <a:ea typeface="微软雅黑" panose="020B0503020204020204" charset="-122"/>
                        <a:cs typeface="微软雅黑" panose="020B0503020204020204" charset="-122"/>
                      </a:endParaRPr>
                    </a:p>
                  </a:txBody>
                  <a:tcPr marL="82296" marR="54864" marT="18288" marB="18288" anchor="ctr">
                    <a:solidFill>
                      <a:srgbClr val="EAF0F6"/>
                    </a:solidFill>
                  </a:tcPr>
                </a:tc>
              </a:tr>
            </a:tbl>
          </a:graphicData>
        </a:graphic>
      </p:graphicFrame>
      <p:sp>
        <p:nvSpPr>
          <p:cNvPr id="9" name="Rounded Rectangle 8"/>
          <p:cNvSpPr/>
          <p:nvPr/>
        </p:nvSpPr>
        <p:spPr>
          <a:xfrm>
            <a:off x="566928" y="5867399"/>
            <a:ext cx="11064240" cy="841248"/>
          </a:xfrm>
          <a:prstGeom prst="roundRect">
            <a:avLst>
              <a:gd name="adj" fmla="val 5000"/>
            </a:avLst>
          </a:prstGeom>
          <a:solidFill>
            <a:srgbClr val="0E213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0" name="Rectangle 9"/>
          <p:cNvSpPr/>
          <p:nvPr/>
        </p:nvSpPr>
        <p:spPr>
          <a:xfrm>
            <a:off x="566928" y="5867399"/>
            <a:ext cx="82296" cy="841248"/>
          </a:xfrm>
          <a:prstGeom prst="rect">
            <a:avLst/>
          </a:prstGeom>
          <a:solidFill>
            <a:srgbClr val="10A8A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p>
        </p:txBody>
      </p:sp>
      <p:sp>
        <p:nvSpPr>
          <p:cNvPr id="11" name="TextBox 10"/>
          <p:cNvSpPr txBox="1"/>
          <p:nvPr/>
        </p:nvSpPr>
        <p:spPr>
          <a:xfrm>
            <a:off x="841248" y="6013703"/>
            <a:ext cx="2926080" cy="274320"/>
          </a:xfrm>
          <a:prstGeom prst="rect">
            <a:avLst/>
          </a:prstGeom>
          <a:noFill/>
        </p:spPr>
        <p:txBody>
          <a:bodyPr wrap="square" lIns="0" tIns="0" rIns="0" bIns="0" anchor="t">
            <a:spAutoFit/>
          </a:bodyPr>
          <a:lstStyle/>
          <a:p>
            <a:pPr algn="l">
              <a:lnSpc>
                <a:spcPct val="100000"/>
              </a:lnSpc>
            </a:pPr>
            <a:r>
              <a:rPr sz="1400" b="1" i="0">
                <a:solidFill>
                  <a:srgbClr val="10A8A0"/>
                </a:solidFill>
                <a:latin typeface="微软雅黑" panose="020B0503020204020204" charset="-122"/>
                <a:ea typeface="微软雅黑" panose="020B0503020204020204" charset="-122"/>
                <a:cs typeface="微软雅黑" panose="020B0503020204020204" charset="-122"/>
              </a:rPr>
              <a:t>排查原则</a:t>
            </a:r>
            <a:endParaRPr sz="1400" b="1" i="0">
              <a:solidFill>
                <a:srgbClr val="10A8A0"/>
              </a:solidFill>
              <a:latin typeface="微软雅黑" panose="020B0503020204020204" charset="-122"/>
              <a:ea typeface="微软雅黑" panose="020B0503020204020204" charset="-122"/>
              <a:cs typeface="微软雅黑" panose="020B0503020204020204" charset="-122"/>
            </a:endParaRPr>
          </a:p>
        </p:txBody>
      </p:sp>
      <p:sp>
        <p:nvSpPr>
          <p:cNvPr id="12" name="TextBox 11"/>
          <p:cNvSpPr txBox="1"/>
          <p:nvPr/>
        </p:nvSpPr>
        <p:spPr>
          <a:xfrm>
            <a:off x="3017520" y="6031992"/>
            <a:ext cx="8412480" cy="548640"/>
          </a:xfrm>
          <a:prstGeom prst="rect">
            <a:avLst/>
          </a:prstGeom>
          <a:noFill/>
        </p:spPr>
        <p:txBody>
          <a:bodyPr wrap="square" lIns="0" tIns="0" rIns="0" bIns="0" anchor="t">
            <a:spAutoFit/>
          </a:bodyPr>
          <a:lstStyle/>
          <a:p>
            <a:pPr algn="l">
              <a:lnSpc>
                <a:spcPct val="130000"/>
              </a:lnSpc>
            </a:pPr>
            <a:r>
              <a:rPr sz="1250" b="0" i="0">
                <a:solidFill>
                  <a:srgbClr val="C6D3E0"/>
                </a:solidFill>
                <a:latin typeface="微软雅黑" panose="020B0503020204020204" charset="-122"/>
                <a:ea typeface="微软雅黑" panose="020B0503020204020204" charset="-122"/>
                <a:cs typeface="微软雅黑" panose="020B0503020204020204" charset="-122"/>
              </a:rPr>
              <a:t>先确认“铜面状态”与“曝光/显影能量匹配”这两大源头，再查材料与环境；每次只改一个变量，改完必须做首件 + 曝光尺 + BP 三项复判。</a:t>
            </a:r>
            <a:endParaRPr sz="1250" b="0" i="0">
              <a:solidFill>
                <a:srgbClr val="C6D3E0"/>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4" name="AutoShape 4"/>
          <p:cNvSpPr/>
          <p:nvPr/>
        </p:nvSpPr>
        <p:spPr>
          <a:xfrm>
            <a:off x="508000" y="381000"/>
            <a:ext cx="101600" cy="406400"/>
          </a:xfrm>
          <a:prstGeom prst="roundRect">
            <a:avLst>
              <a:gd name="adj" fmla="val 0"/>
            </a:avLst>
          </a:prstGeom>
          <a:solidFill>
            <a:srgbClr val="1E3A8A">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381000"/>
            <a:ext cx="762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10 · 品质管控标准与检验方法</a:t>
            </a:r>
            <a:endParaRPr lang="en-US" sz="1100"/>
          </a:p>
        </p:txBody>
      </p:sp>
      <p:sp>
        <p:nvSpPr>
          <p:cNvPr id="6" name="AutoShape 6"/>
          <p:cNvSpPr/>
          <p:nvPr/>
        </p:nvSpPr>
        <p:spPr>
          <a:xfrm>
            <a:off x="10922000" y="431800"/>
            <a:ext cx="762000" cy="304800"/>
          </a:xfrm>
          <a:prstGeom prst="rect">
            <a:avLst/>
          </a:prstGeom>
          <a:noFill/>
          <a:ln w="12700" cap="flat" cmpd="sng">
            <a:noFill/>
            <a:prstDash val="solid"/>
            <a:round/>
          </a:ln>
        </p:spPr>
        <p:txBody>
          <a:bodyPr vert="horz" wrap="square" lIns="0" tIns="0" rIns="0" bIns="0" rtlCol="0" anchor="ctr" anchorCtr="0"/>
          <a:lstStyle/>
          <a:p>
            <a:pPr marL="0" indent="0" algn="r">
              <a:lnSpc>
                <a:spcPct val="125000"/>
              </a:lnSpc>
              <a:defRPr/>
            </a:pPr>
            <a:r>
              <a:rPr lang="en-US" sz="1600" b="0" i="0" u="none" strike="noStrike">
                <a:solidFill>
                  <a:srgbClr val="999999"/>
                </a:solidFill>
                <a:latin typeface="Noto Sans SC" panose="020B0200000000000000" charset="-122"/>
                <a:ea typeface="Noto Sans SC" panose="020B0200000000000000" charset="-122"/>
                <a:cs typeface="Noto Sans SC" panose="020B0200000000000000" charset="-122"/>
                <a:sym typeface="Noto Sans SC" panose="020B0200000000000000" charset="-122"/>
              </a:rPr>
              <a:t>15</a:t>
            </a:r>
            <a:endParaRPr lang="en-US" sz="1100"/>
          </a:p>
        </p:txBody>
      </p:sp>
      <p:sp>
        <p:nvSpPr>
          <p:cNvPr id="7" name="AutoShape 7"/>
          <p:cNvSpPr/>
          <p:nvPr/>
        </p:nvSpPr>
        <p:spPr>
          <a:xfrm>
            <a:off x="508000" y="1143000"/>
            <a:ext cx="1117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01 / 三级管控节点闭环体系</a:t>
            </a:r>
            <a:endParaRPr lang="en-US" sz="1100"/>
          </a:p>
        </p:txBody>
      </p:sp>
      <p:sp>
        <p:nvSpPr>
          <p:cNvPr id="8" name="AutoShape 8"/>
          <p:cNvSpPr/>
          <p:nvPr/>
        </p:nvSpPr>
        <p:spPr>
          <a:xfrm>
            <a:off x="508000" y="1651000"/>
            <a:ext cx="3556000" cy="1714500"/>
          </a:xfrm>
          <a:prstGeom prst="roundRect">
            <a:avLst>
              <a:gd name="adj" fmla="val 0"/>
            </a:avLst>
          </a:prstGeom>
          <a:solidFill>
            <a:srgbClr val="1E3A8A">
              <a:alpha val="6000"/>
            </a:srgbClr>
          </a:solidFill>
          <a:ln w="12700" cap="flat" cmpd="sng">
            <a:solidFill>
              <a:srgbClr val="1E3A8A">
                <a:alpha val="1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841500"/>
            <a:ext cx="304800" cy="304800"/>
          </a:xfrm>
          <a:prstGeom prst="rect">
            <a:avLst/>
          </a:prstGeom>
        </p:spPr>
      </p:pic>
      <p:sp>
        <p:nvSpPr>
          <p:cNvPr id="10" name="AutoShape 10"/>
          <p:cNvSpPr/>
          <p:nvPr/>
        </p:nvSpPr>
        <p:spPr>
          <a:xfrm>
            <a:off x="1079500" y="1841500"/>
            <a:ext cx="292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01 首件确认</a:t>
            </a:r>
            <a:endParaRPr lang="en-US" sz="1100"/>
          </a:p>
        </p:txBody>
      </p:sp>
      <p:sp>
        <p:nvSpPr>
          <p:cNvPr id="11" name="AutoShape 11"/>
          <p:cNvSpPr/>
          <p:nvPr/>
        </p:nvSpPr>
        <p:spPr>
          <a:xfrm>
            <a:off x="698500" y="2260600"/>
            <a:ext cx="317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触发条件：换料号、换油墨或停机重启后必做。重点确认开窗尺寸、膜厚参数及外观全项，确保生产启动零偏差。</a:t>
            </a:r>
            <a:endParaRPr lang="en-US" sz="1100"/>
          </a:p>
        </p:txBody>
      </p:sp>
      <p:sp>
        <p:nvSpPr>
          <p:cNvPr id="12" name="AutoShape 12"/>
          <p:cNvSpPr/>
          <p:nvPr/>
        </p:nvSpPr>
        <p:spPr>
          <a:xfrm>
            <a:off x="4318000" y="1651000"/>
            <a:ext cx="3556000" cy="1714500"/>
          </a:xfrm>
          <a:prstGeom prst="roundRect">
            <a:avLst>
              <a:gd name="adj" fmla="val 0"/>
            </a:avLst>
          </a:prstGeom>
          <a:solidFill>
            <a:srgbClr val="1E3A8A">
              <a:alpha val="6000"/>
            </a:srgbClr>
          </a:solidFill>
          <a:ln w="12700" cap="flat" cmpd="sng">
            <a:solidFill>
              <a:srgbClr val="1E3A8A">
                <a:alpha val="1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8500" y="1841500"/>
            <a:ext cx="304800" cy="304800"/>
          </a:xfrm>
          <a:prstGeom prst="rect">
            <a:avLst/>
          </a:prstGeom>
        </p:spPr>
      </p:pic>
      <p:sp>
        <p:nvSpPr>
          <p:cNvPr id="14" name="AutoShape 14"/>
          <p:cNvSpPr/>
          <p:nvPr/>
        </p:nvSpPr>
        <p:spPr>
          <a:xfrm>
            <a:off x="4889500" y="1841500"/>
            <a:ext cx="292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02 过程巡检</a:t>
            </a:r>
            <a:endParaRPr lang="en-US" sz="1100"/>
          </a:p>
        </p:txBody>
      </p:sp>
      <p:sp>
        <p:nvSpPr>
          <p:cNvPr id="15" name="AutoShape 15"/>
          <p:cNvSpPr/>
          <p:nvPr/>
        </p:nvSpPr>
        <p:spPr>
          <a:xfrm>
            <a:off x="4508500" y="2260600"/>
            <a:ext cx="317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频率：每2小时定时抽检。覆盖厚度均匀性、对位精度、附着力及外观缺陷，实时监控制程稳定性，及时拦截变异。</a:t>
            </a:r>
            <a:endParaRPr lang="en-US" sz="1100"/>
          </a:p>
        </p:txBody>
      </p:sp>
      <p:sp>
        <p:nvSpPr>
          <p:cNvPr id="16" name="AutoShape 16"/>
          <p:cNvSpPr/>
          <p:nvPr/>
        </p:nvSpPr>
        <p:spPr>
          <a:xfrm>
            <a:off x="8128000" y="1651000"/>
            <a:ext cx="3556000" cy="1714500"/>
          </a:xfrm>
          <a:prstGeom prst="roundRect">
            <a:avLst>
              <a:gd name="adj" fmla="val 0"/>
            </a:avLst>
          </a:prstGeom>
          <a:solidFill>
            <a:srgbClr val="1E3A8A">
              <a:alpha val="6000"/>
            </a:srgbClr>
          </a:solidFill>
          <a:ln w="12700" cap="flat" cmpd="sng">
            <a:solidFill>
              <a:srgbClr val="1E3A8A">
                <a:alpha val="1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1841500"/>
            <a:ext cx="304800" cy="304800"/>
          </a:xfrm>
          <a:prstGeom prst="rect">
            <a:avLst/>
          </a:prstGeom>
        </p:spPr>
      </p:pic>
      <p:sp>
        <p:nvSpPr>
          <p:cNvPr id="18" name="AutoShape 18"/>
          <p:cNvSpPr/>
          <p:nvPr/>
        </p:nvSpPr>
        <p:spPr>
          <a:xfrm>
            <a:off x="8699500" y="1841500"/>
            <a:ext cx="2921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03 末件复核</a:t>
            </a:r>
            <a:endParaRPr lang="en-US" sz="1100"/>
          </a:p>
        </p:txBody>
      </p:sp>
      <p:sp>
        <p:nvSpPr>
          <p:cNvPr id="19" name="AutoShape 19"/>
          <p:cNvSpPr/>
          <p:nvPr/>
        </p:nvSpPr>
        <p:spPr>
          <a:xfrm>
            <a:off x="8318500" y="2260600"/>
            <a:ext cx="3175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批次结束后进行品质复核，留存关键数据记录与实物样品，建立完整的批次质量追溯档案，实现闭环管理。</a:t>
            </a:r>
            <a:endParaRPr lang="en-US" sz="1100"/>
          </a:p>
        </p:txBody>
      </p:sp>
      <p:sp>
        <p:nvSpPr>
          <p:cNvPr id="20" name="AutoShape 20"/>
          <p:cNvSpPr/>
          <p:nvPr/>
        </p:nvSpPr>
        <p:spPr>
          <a:xfrm>
            <a:off x="508000" y="3683000"/>
            <a:ext cx="1117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02 / 核心检验项目与执行标准</a:t>
            </a:r>
            <a:endParaRPr lang="en-US" sz="1100"/>
          </a:p>
        </p:txBody>
      </p:sp>
      <p:graphicFrame>
        <p:nvGraphicFramePr>
          <p:cNvPr id="21" name="Table 21"/>
          <p:cNvGraphicFramePr>
            <a:graphicFrameLocks noGrp="1"/>
          </p:cNvGraphicFramePr>
          <p:nvPr/>
        </p:nvGraphicFramePr>
        <p:xfrm>
          <a:off x="508000" y="4191000"/>
          <a:ext cx="11176000" cy="1828800"/>
        </p:xfrm>
        <a:graphic>
          <a:graphicData uri="http://schemas.openxmlformats.org/drawingml/2006/table">
            <a:tbl>
              <a:tblPr>
                <a:effectLst/>
              </a:tblPr>
              <a:tblGrid>
                <a:gridCol w="2286000"/>
                <a:gridCol w="5080000"/>
                <a:gridCol w="3810000"/>
              </a:tblGrid>
              <a:tr h="457200">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检验项目</a:t>
                      </a:r>
                      <a:endParaRPr lang="en-US" sz="1100"/>
                    </a:p>
                  </a:txBody>
                  <a:tcPr marL="101600" marR="101600" marT="101600" marB="1016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管控标准与要求</a:t>
                      </a:r>
                      <a:endParaRPr lang="en-US" sz="1100"/>
                    </a:p>
                  </a:txBody>
                  <a:tcPr marL="101600" marR="101600" marT="101600" marB="101600" anchor="t" anchorCtr="0">
                    <a:lnL>
                      <a:noFill/>
                    </a:lnL>
                    <a:lnR>
                      <a:noFill/>
                    </a:lnR>
                    <a:lnT>
                      <a:noFill/>
                    </a:lnT>
                    <a:lnB>
                      <a:noFill/>
                    </a:lnB>
                    <a:solidFill>
                      <a:srgbClr val="1E3A8A">
                        <a:alpha val="100000"/>
                      </a:srgbClr>
                    </a:solidFill>
                  </a:tcPr>
                </a:tc>
                <a:tc>
                  <a:txBody>
                    <a:bodyPr rtlCol="0"/>
                    <a:lstStyle/>
                    <a:p>
                      <a:pPr marL="0" indent="0" algn="ctr">
                        <a:lnSpc>
                          <a:spcPct val="100000"/>
                        </a:lnSpc>
                        <a:defRPr/>
                      </a:pPr>
                      <a:r>
                        <a:rPr lang="en-US" sz="1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检测工具/设备</a:t>
                      </a:r>
                      <a:endParaRPr lang="en-US" sz="1100"/>
                    </a:p>
                  </a:txBody>
                  <a:tcPr marL="101600" marR="101600" marT="101600" marB="101600" anchor="t" anchorCtr="0">
                    <a:lnL>
                      <a:noFill/>
                    </a:lnL>
                    <a:lnR>
                      <a:noFill/>
                    </a:lnR>
                    <a:lnT>
                      <a:noFill/>
                    </a:lnT>
                    <a:lnB>
                      <a:noFill/>
                    </a:lnB>
                    <a:solidFill>
                      <a:srgbClr val="1E3A8A">
                        <a:alpha val="100000"/>
                      </a:srgbClr>
                    </a:solidFill>
                  </a:tcPr>
                </a:tc>
              </a:tr>
              <a:tr h="3429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防焊厚度</a:t>
                      </a:r>
                      <a:endParaRPr lang="en-US" sz="1100"/>
                    </a:p>
                  </a:txBody>
                  <a:tcPr marL="101600" marR="101600" marT="76200" marB="76200" anchor="t" anchorCtr="0">
                    <a:lnL>
                      <a:noFill/>
                    </a:lnL>
                    <a:lnR>
                      <a:noFill/>
                    </a:lnR>
                    <a:lnT>
                      <a:noFill/>
                    </a:lnT>
                    <a:lnB>
                      <a:noFill/>
                    </a:lnB>
                    <a:solidFill>
                      <a:srgbClr val="F0F2F5">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15~35μm，双面厚度偏差≤2μm，无明显厚薄不均</a:t>
                      </a:r>
                      <a:endParaRPr lang="en-US" sz="1100"/>
                    </a:p>
                  </a:txBody>
                  <a:tcPr marL="101600" marR="101600" marT="76200" marB="76200" anchor="t" anchorCtr="0">
                    <a:lnL>
                      <a:noFill/>
                    </a:lnL>
                    <a:lnR>
                      <a:noFill/>
                    </a:lnR>
                    <a:lnT>
                      <a:noFill/>
                    </a:lnT>
                    <a:lnB>
                      <a:noFill/>
                    </a:lnB>
                    <a:solidFill>
                      <a:srgbClr val="F0F2F5">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膜厚仪、切片金相显微镜</a:t>
                      </a:r>
                      <a:endParaRPr lang="en-US" sz="1100"/>
                    </a:p>
                  </a:txBody>
                  <a:tcPr marL="101600" marR="101600" marT="76200" marB="76200" anchor="t" anchorCtr="0">
                    <a:lnL>
                      <a:noFill/>
                    </a:lnL>
                    <a:lnR>
                      <a:noFill/>
                    </a:lnR>
                    <a:lnT>
                      <a:noFill/>
                    </a:lnT>
                    <a:lnB>
                      <a:noFill/>
                    </a:lnB>
                    <a:solidFill>
                      <a:srgbClr val="F0F2F5">
                        <a:alpha val="100000"/>
                      </a:srgbClr>
                    </a:solidFill>
                  </a:tcPr>
                </a:tc>
              </a:tr>
              <a:tr h="3429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开窗对位精度</a:t>
                      </a:r>
                      <a:endParaRPr lang="en-US" sz="1100"/>
                    </a:p>
                  </a:txBody>
                  <a:tcPr marL="101600" marR="101600" marT="76200" marB="76200" anchor="t" anchorCtr="0">
                    <a:lnL>
                      <a:noFill/>
                    </a:lnL>
                    <a:lnR>
                      <a:noFill/>
                    </a:lnR>
                    <a:lnT>
                      <a:noFill/>
                    </a:lnT>
                    <a:lnB>
                      <a:noFill/>
                    </a:lnB>
                    <a:solidFill>
                      <a:srgbClr val="FFFFFF">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偏差控制在 ±0.05 mm 以内，无偏位、漏开窗现象</a:t>
                      </a:r>
                      <a:endParaRPr lang="en-US" sz="1100"/>
                    </a:p>
                  </a:txBody>
                  <a:tcPr marL="101600" marR="101600" marT="76200" marB="76200" anchor="t" anchorCtr="0">
                    <a:lnL>
                      <a:noFill/>
                    </a:lnL>
                    <a:lnR>
                      <a:noFill/>
                    </a:lnR>
                    <a:lnT>
                      <a:noFill/>
                    </a:lnT>
                    <a:lnB>
                      <a:noFill/>
                    </a:lnB>
                    <a:solidFill>
                      <a:srgbClr val="FFFFFF">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二次元影像测量仪、投影仪</a:t>
                      </a:r>
                      <a:endParaRPr lang="en-US" sz="1100"/>
                    </a:p>
                  </a:txBody>
                  <a:tcPr marL="101600" marR="101600" marT="76200" marB="76200" anchor="t" anchorCtr="0">
                    <a:lnL>
                      <a:noFill/>
                    </a:lnL>
                    <a:lnR>
                      <a:noFill/>
                    </a:lnR>
                    <a:lnT>
                      <a:noFill/>
                    </a:lnT>
                    <a:lnB>
                      <a:noFill/>
                    </a:lnB>
                    <a:solidFill>
                      <a:srgbClr val="FFFFFF">
                        <a:alpha val="100000"/>
                      </a:srgbClr>
                    </a:solidFill>
                  </a:tcPr>
                </a:tc>
              </a:tr>
              <a:tr h="3429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附着力测试</a:t>
                      </a:r>
                      <a:endParaRPr lang="en-US" sz="1100"/>
                    </a:p>
                  </a:txBody>
                  <a:tcPr marL="101600" marR="101600" marT="76200" marB="76200" anchor="t" anchorCtr="0">
                    <a:lnL>
                      <a:noFill/>
                    </a:lnL>
                    <a:lnR>
                      <a:noFill/>
                    </a:lnR>
                    <a:lnT>
                      <a:noFill/>
                    </a:lnT>
                    <a:lnB>
                      <a:noFill/>
                    </a:lnB>
                    <a:solidFill>
                      <a:srgbClr val="F0F2F5">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百格测试达到 0 级标准，无涂层脱落、起翘现象</a:t>
                      </a:r>
                      <a:endParaRPr lang="en-US" sz="1100"/>
                    </a:p>
                  </a:txBody>
                  <a:tcPr marL="101600" marR="101600" marT="76200" marB="76200" anchor="t" anchorCtr="0">
                    <a:lnL>
                      <a:noFill/>
                    </a:lnL>
                    <a:lnR>
                      <a:noFill/>
                    </a:lnR>
                    <a:lnT>
                      <a:noFill/>
                    </a:lnT>
                    <a:lnB>
                      <a:noFill/>
                    </a:lnB>
                    <a:solidFill>
                      <a:srgbClr val="F0F2F5">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百格刀、3M 附着力测试胶带</a:t>
                      </a:r>
                      <a:endParaRPr lang="en-US" sz="1100"/>
                    </a:p>
                  </a:txBody>
                  <a:tcPr marL="101600" marR="101600" marT="76200" marB="76200" anchor="t" anchorCtr="0">
                    <a:lnL>
                      <a:noFill/>
                    </a:lnL>
                    <a:lnR>
                      <a:noFill/>
                    </a:lnR>
                    <a:lnT>
                      <a:noFill/>
                    </a:lnT>
                    <a:lnB>
                      <a:noFill/>
                    </a:lnB>
                    <a:solidFill>
                      <a:srgbClr val="F0F2F5">
                        <a:alpha val="100000"/>
                      </a:srgbClr>
                    </a:solidFill>
                  </a:tcPr>
                </a:tc>
              </a:tr>
              <a:tr h="342900">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外观质量</a:t>
                      </a:r>
                      <a:endParaRPr lang="en-US" sz="1100"/>
                    </a:p>
                  </a:txBody>
                  <a:tcPr marL="101600" marR="101600" marT="76200" marB="76200" anchor="t" anchorCtr="0">
                    <a:lnL>
                      <a:noFill/>
                    </a:lnL>
                    <a:lnR>
                      <a:noFill/>
                    </a:lnR>
                    <a:lnT>
                      <a:noFill/>
                    </a:lnT>
                    <a:lnB>
                      <a:noFill/>
                    </a:lnB>
                    <a:solidFill>
                      <a:srgbClr val="FFFFFF">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无针孔、气泡、流挂、露铜、色差及杂质点</a:t>
                      </a:r>
                      <a:endParaRPr lang="en-US" sz="1100"/>
                    </a:p>
                  </a:txBody>
                  <a:tcPr marL="101600" marR="101600" marT="76200" marB="76200" anchor="t" anchorCtr="0">
                    <a:lnL>
                      <a:noFill/>
                    </a:lnL>
                    <a:lnR>
                      <a:noFill/>
                    </a:lnR>
                    <a:lnT>
                      <a:noFill/>
                    </a:lnT>
                    <a:lnB>
                      <a:noFill/>
                    </a:lnB>
                    <a:solidFill>
                      <a:srgbClr val="FFFFFF">
                        <a:alpha val="100000"/>
                      </a:srgbClr>
                    </a:solidFill>
                  </a:tcPr>
                </a:tc>
                <a:tc>
                  <a:txBody>
                    <a:bodyPr rtlCol="0"/>
                    <a:lstStyle/>
                    <a:p>
                      <a:pPr marL="0" indent="0" algn="ctr">
                        <a:lnSpc>
                          <a:spcPct val="100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高清放大镜、AOI 自动光学检测设备</a:t>
                      </a:r>
                      <a:endParaRPr lang="en-US" sz="1100"/>
                    </a:p>
                  </a:txBody>
                  <a:tcPr marL="101600" marR="101600" marT="76200" marB="76200" anchor="t" anchorCtr="0">
                    <a:lnL>
                      <a:noFill/>
                    </a:lnL>
                    <a:lnR>
                      <a:noFill/>
                    </a:lnR>
                    <a:lnT>
                      <a:noFill/>
                    </a:lnT>
                    <a:lnB>
                      <a:noFill/>
                    </a:lnB>
                    <a:solidFill>
                      <a:srgbClr val="FFFFFF">
                        <a:alpha val="100000"/>
                      </a:srgbClr>
                    </a:solidFill>
                  </a:tcPr>
                </a:tc>
              </a:tr>
            </a:tbl>
          </a:graphicData>
        </a:graphic>
      </p:graphicFrame>
    </p:spTree>
  </p:cSld>
  <p:clrMapOvr>
    <a:masterClrMapping/>
  </p:clrMapOvr>
</p:sld>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6565</Words>
  <Application>WPS 演示</Application>
  <PresentationFormat/>
  <Paragraphs>699</Paragraphs>
  <Slides>15</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15</vt:i4>
      </vt:variant>
    </vt:vector>
  </HeadingPairs>
  <TitlesOfParts>
    <vt:vector size="24"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金威</cp:lastModifiedBy>
  <cp:revision>1</cp:revision>
  <dcterms:created xsi:type="dcterms:W3CDTF">2026-09-14T12:44:26Z</dcterms:created>
  <dcterms:modified xsi:type="dcterms:W3CDTF">2026-09-14T12:44:26Z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{"Label":"1","ContentProducer":"001191110102MACQD9K64010000","ProduceID":"7683917043587239117","ReservedCode1":"","ContentPropagator":"","PropagateID":"","ReservedCode2":""}</vt:lpwstr>
  </property>
  <property fmtid="{D5CDD505-2E9C-101B-9397-08002B2CF9AE}" pid="3" name="KSOProductBuildVer">
    <vt:lpwstr>2052-12.1.0.28043</vt:lpwstr>
  </property>
  <property fmtid="{D5CDD505-2E9C-101B-9397-08002B2CF9AE}" pid="4" name="ICV">
    <vt:lpwstr>186E80FF3CE248319FDBA9D00276200B_13</vt:lpwstr>
  </property>
</Properties>
</file>