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71" r:id="rId9"/>
    <p:sldId id="260" r:id="rId10"/>
    <p:sldId id="272" r:id="rId11"/>
    <p:sldId id="273" r:id="rId12"/>
    <p:sldId id="261" r:id="rId13"/>
    <p:sldId id="262" r:id="rId14"/>
    <p:sldId id="263" r:id="rId15"/>
    <p:sldId id="264" r:id="rId16"/>
    <p:sldId id="274" r:id="rId17"/>
    <p:sldId id="265" r:id="rId18"/>
    <p:sldId id="267" r:id="rId19"/>
    <p:sldId id="268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724" userDrawn="1">
          <p15:clr>
            <a:srgbClr val="747775"/>
          </p15:clr>
        </p15:guide>
        <p15:guide id="2" pos="2854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724"/>
        <p:guide pos="2854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这一站讲FPC制程第八站：开短路测试，也就是行业里说的电测或E-Test。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电测是FPC出厂前最后一道电性把关，100%全检，不是抽检。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本站会讲清楚飞针和针模两条路线、OS治具怎么开、两线四线怎么选、微针为什么要双面钻孔。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整门课分八章，从电测定位讲到具体设备、治具、探针和不良判定。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重点在第4到第7章，这是电测工程师每天要打交道的硬技术。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电测在ENIG之后、外形冲切之后，以片料100%全检。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AOI只能看外观断点，电性缺陷必须靠针点加电。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四项测试：开路、短路是基础，导通电阻用四线测毫欧级，绝缘电阻是加高压测漏电流。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导通电阻和绝缘电阻是高端FPC才测的，普通消费类只做开短路。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电测两条路线：飞针和针模。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飞针不用治具，程序驱动探针乱跑，适合样品和小批量，但慢。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针模是按每款FPC定制针卡，一次压合全测，快但治具贵，适合大批量。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选哪条路线本质是经济账：量小用飞针，量大摊薄治具成本用针模。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飞针机就是没有治具的万能电测。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导入Gerber网表，软件自动规划路径，几根探针在XYZ轴上乱跑着打点。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优势是不用做治具，换型快，样品当天能测，针距可以很细。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缺点是慢，大批量不划算，而且探针压力小，容易漏测。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针模测试机是量产线主力，配自动上下料。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CCD识别Mark点自动对位，压台下行针卡一次压合，全部网络并行测。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双载台交替设计，一载台测试时另一台上料，节拍能压到1~3秒。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典型机型有YAMAHA线针机、日本太洋四线机、德律INLINE系列。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市面主流设备分三类：飞针机、针模量产机、国产高性价比机。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飞针机看日本Takaya多贺、日置HIOKI FA1240、意大利Seica。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量产针模机日本YAMAHA和太洋TY-Checker口碑最好，国产德律TRI在MDA和ICT领域性价比很高。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国产二线品牌这几年进步很快，微针模组已经做到0.175mm级。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OS治具就是针模针卡，五层结构：压条、上针板、FPC、下针板、底座。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开立要点：针点对应网表、定位销对准工具孔、材料按密度选、压条要避空、探针要选对、上下板要靠轴承对位。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材料很关键：微孔高密度必须用环氧板，压克力便宜但易变形。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这页是用户特别强调的：为什么微针钻孔要双面牌子。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针板孔径很小，单面钻会偏心、断钻、孔壁毛刺大。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双面钻孔机先钻一面基准孔，翻面用基准销定位，另一面再钻，两面孔在中间汇合。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这样同心度才能保证探针针套顺畅穿入。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两线和四线的区别本质是：引线和接触电阻算不算进测量。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两线法电流电压走同两根线，接触电阻全算进去，精度只能到欧级。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四线开尔文法Force供电流，Sense单独测电压，电压表高阻不取电流，接触电阻被消除，精度到毫欧微欧级。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汽车医疗高可靠FPC必须上四线，因为要抓孔铜偏薄、线细颈这些两线法看不见的问题。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电测现场最头疼的是漏测和误测。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漏测是把NG判OK，会流到客户手里，最严重；误测是把OK判NG，浪费产能。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探针是消耗品，必须定期更换，不能用到断针才换。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绝缘不良多半和PI吸湿、车间湿度有关，测试前烘烤很关键。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测试程序从CAM导出网表开始，布针、设阈值、首件验证、量产。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首件验证必须用已知OK板和已知NG板双向确认，不能只用OK板。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判定阈值按产品规格定，开路短路是基础，导通电阻看上下限，绝缘电阻加500V高压。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针点覆盖率必须100%，漏一个网络就是漏测风险。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12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234B">
                <a:alpha val="100000"/>
              </a:srgbClr>
            </a:gs>
            <a:gs pos="60000">
              <a:srgbClr val="1E3A6E">
                <a:alpha val="100000"/>
              </a:srgbClr>
            </a:gs>
            <a:gs pos="100000">
              <a:srgbClr val="2563E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18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4190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173355" y="2694305"/>
            <a:ext cx="3996055" cy="3219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0" i="0" u="none" strike="noStrike">
                <a:solidFill>
                  <a:srgbClr val="93C5FD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FPC 制程工艺 · </a:t>
            </a:r>
            <a:r>
              <a:rPr lang="zh-CN" altLang="en-US" sz="2000" b="0" i="0" u="none" strike="noStrike">
                <a:solidFill>
                  <a:srgbClr val="93C5FD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空板电测</a:t>
            </a:r>
            <a:endParaRPr lang="zh-CN" altLang="en-US" sz="2000" b="0" i="0" u="none" strike="noStrike">
              <a:solidFill>
                <a:srgbClr val="93C5FD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73355" y="289814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开短路测试（电测 E-Test）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73355" y="367284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600" b="0" i="0" u="none" strike="noStrike">
                <a:solidFill>
                  <a:srgbClr val="DBEAF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飞针测试 · 针模 OS 治具 · 两线/四线开尔文 · 微针钻孔 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课程目录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>
            <a:off x="762000" y="1079500"/>
            <a:ext cx="1541145" cy="889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1016000" y="1651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905000" y="1651000"/>
            <a:ext cx="355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制程定位与四大测试项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667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905000" y="2667000"/>
            <a:ext cx="355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飞针 vs 针模两大路线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683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905000" y="3683000"/>
            <a:ext cx="355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主流测试机品牌与选型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4699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905000" y="4699000"/>
            <a:ext cx="355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OS 治具设计开立要点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350000" y="1651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239000" y="16510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微针钻孔与双面牌子工艺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350000" y="2667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39000" y="26670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两线 vs 四线（开尔文）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50000" y="3683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239000" y="36830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探针技术：最细针径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0000" y="4699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08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239000" y="46990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常见不良与品质判定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制程定位：</a:t>
            </a:r>
            <a:r>
              <a:rPr lang="zh-CN" alt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</a:t>
            </a:r>
            <a:r>
              <a:rPr lang="zh-CN" alt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线路</a:t>
            </a:r>
            <a:endParaRPr lang="zh-CN" altLang="en-US" sz="2600" b="1" i="0" u="none" strike="noStrike">
              <a:solidFill>
                <a:srgbClr val="0F234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3" name="Connector 3"/>
          <p:cNvCxnSpPr/>
          <p:nvPr/>
        </p:nvCxnSpPr>
        <p:spPr>
          <a:xfrm>
            <a:off x="762000" y="1016000"/>
            <a:ext cx="2672481" cy="182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762000" y="1270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电测位于 </a:t>
            </a:r>
            <a:r>
              <a:rPr lang="en-US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ENIG 表面处理之后、外形冲切之后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，以片料形式全检。AOI 只能查开路/短路的</a:t>
            </a:r>
            <a:r>
              <a:rPr lang="en-US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外观断点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，而</a:t>
            </a:r>
            <a:r>
              <a:rPr lang="en-US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微开路、邻线短路、绝缘不良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这些电性缺陷肉眼和光学都看不见，必须靠针点加电测量。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5"/>
          <p:cNvSpPr/>
          <p:nvPr>
            <p:custDataLst>
              <p:tags r:id="rId1"/>
            </p:custDataLst>
          </p:nvPr>
        </p:nvSpPr>
        <p:spPr>
          <a:xfrm>
            <a:off x="762000" y="2222500"/>
            <a:ext cx="2540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>
            <p:custDataLst>
              <p:tags r:id="rId2"/>
            </p:custDataLst>
          </p:nvPr>
        </p:nvSpPr>
        <p:spPr>
          <a:xfrm>
            <a:off x="952500" y="24130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DC50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开路 Open</a:t>
            </a:r>
            <a:endParaRPr lang="en-US" sz="1100"/>
          </a:p>
        </p:txBody>
      </p:sp>
      <p:sp>
        <p:nvSpPr>
          <p:cNvPr id="7" name="AutoShape 7"/>
          <p:cNvSpPr/>
          <p:nvPr>
            <p:custDataLst>
              <p:tags r:id="rId3"/>
            </p:custDataLst>
          </p:nvPr>
        </p:nvSpPr>
        <p:spPr>
          <a:xfrm>
            <a:off x="952500" y="2857500"/>
            <a:ext cx="2159000" cy="292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b="1" i="0" u="none" strike="noStrike">
                <a:solidFill>
                  <a:schemeClr val="accent5">
                    <a:lumMod val="75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测：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同一网络内任意两点间电阻是否超限。</a:t>
            </a:r>
            <a:endParaRPr lang="en-US" sz="1200"/>
          </a:p>
          <a:p>
            <a:pPr marL="0" indent="0" algn="l">
              <a:lnSpc>
                <a:spcPct val="133000"/>
              </a:lnSpc>
            </a:pPr>
            <a:r>
              <a:rPr lang="en-US" b="1" i="0" u="none" strike="noStrike">
                <a:solidFill>
                  <a:srgbClr val="FFC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判定：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阻值 &gt; 设定阈值（常见 50Ω~1kΩ）判开路。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zh-CN" altLang="en-US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检</a:t>
            </a:r>
            <a:r>
              <a:rPr lang="en-US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断线、孔铜断开、线宽细颈、微裂纹。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4"/>
            </p:custDataLst>
          </p:nvPr>
        </p:nvSpPr>
        <p:spPr>
          <a:xfrm>
            <a:off x="3492500" y="2222500"/>
            <a:ext cx="2540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>
            <p:custDataLst>
              <p:tags r:id="rId5"/>
            </p:custDataLst>
          </p:nvPr>
        </p:nvSpPr>
        <p:spPr>
          <a:xfrm>
            <a:off x="3683000" y="24130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DC50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短路 Short</a:t>
            </a:r>
            <a:endParaRPr lang="en-US" sz="1100"/>
          </a:p>
        </p:txBody>
      </p:sp>
      <p:sp>
        <p:nvSpPr>
          <p:cNvPr id="10" name="AutoShape 10"/>
          <p:cNvSpPr/>
          <p:nvPr>
            <p:custDataLst>
              <p:tags r:id="rId6"/>
            </p:custDataLst>
          </p:nvPr>
        </p:nvSpPr>
        <p:spPr>
          <a:xfrm>
            <a:off x="3683000" y="2857500"/>
            <a:ext cx="2159000" cy="292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b="1" i="0" u="none" strike="noStrike">
                <a:solidFill>
                  <a:schemeClr val="accent5">
                    <a:lumMod val="75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测：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相邻不同网络之间是否误导通。</a:t>
            </a:r>
            <a:endParaRPr lang="en-US" sz="1200"/>
          </a:p>
          <a:p>
            <a:pPr marL="0" indent="0" algn="l">
              <a:lnSpc>
                <a:spcPct val="133000"/>
              </a:lnSpc>
            </a:pPr>
            <a:r>
              <a:rPr lang="en-US" b="1" i="0" u="none" strike="noStrike">
                <a:solidFill>
                  <a:srgbClr val="FFC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判定：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两网间电阻 &lt; 设定阈值判短路。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zh-CN" altLang="en-US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检</a:t>
            </a:r>
            <a:r>
              <a:rPr lang="en-US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蚀刻残铜、毛刺、邻线搭线。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>
            <p:custDataLst>
              <p:tags r:id="rId7"/>
            </p:custDataLst>
          </p:nvPr>
        </p:nvSpPr>
        <p:spPr>
          <a:xfrm>
            <a:off x="6223000" y="2222500"/>
            <a:ext cx="2540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>
            <p:custDataLst>
              <p:tags r:id="rId8"/>
            </p:custDataLst>
          </p:nvPr>
        </p:nvSpPr>
        <p:spPr>
          <a:xfrm>
            <a:off x="6413500" y="24130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导通电阻</a:t>
            </a:r>
            <a:endParaRPr lang="en-US" sz="1100"/>
          </a:p>
        </p:txBody>
      </p:sp>
      <p:sp>
        <p:nvSpPr>
          <p:cNvPr id="13" name="AutoShape 13"/>
          <p:cNvSpPr/>
          <p:nvPr>
            <p:custDataLst>
              <p:tags r:id="rId9"/>
            </p:custDataLst>
          </p:nvPr>
        </p:nvSpPr>
        <p:spPr>
          <a:xfrm>
            <a:off x="6413500" y="2857500"/>
            <a:ext cx="2159000" cy="292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b="1" i="0" u="none" strike="noStrike">
                <a:solidFill>
                  <a:schemeClr val="accent5">
                    <a:lumMod val="75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测：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同一网络实际回路电阻（毫欧级）。</a:t>
            </a:r>
            <a:endParaRPr lang="en-US" sz="1200"/>
          </a:p>
          <a:p>
            <a:pPr marL="0" indent="0" algn="l">
              <a:lnSpc>
                <a:spcPct val="133000"/>
              </a:lnSpc>
            </a:pPr>
            <a:r>
              <a:rPr lang="en-US" b="1" i="0" u="none" strike="noStrike">
                <a:solidFill>
                  <a:srgbClr val="FFC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方法</a:t>
            </a:r>
            <a:r>
              <a:rPr lang="en-US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四线开尔文法，消除探针接触电阻。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zh-CN" altLang="en-US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检</a:t>
            </a:r>
            <a:r>
              <a:rPr lang="en-US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孔铜偏薄、线宽不足、电镀不均。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>
            <p:custDataLst>
              <p:tags r:id="rId10"/>
            </p:custDataLst>
          </p:nvPr>
        </p:nvSpPr>
        <p:spPr>
          <a:xfrm>
            <a:off x="8953500" y="2222500"/>
            <a:ext cx="2540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>
            <p:custDataLst>
              <p:tags r:id="rId11"/>
            </p:custDataLst>
          </p:nvPr>
        </p:nvSpPr>
        <p:spPr>
          <a:xfrm>
            <a:off x="9144000" y="24130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④ 绝缘电阻</a:t>
            </a:r>
            <a:endParaRPr lang="en-US" sz="1100"/>
          </a:p>
        </p:txBody>
      </p:sp>
      <p:sp>
        <p:nvSpPr>
          <p:cNvPr id="16" name="AutoShape 16"/>
          <p:cNvSpPr/>
          <p:nvPr>
            <p:custDataLst>
              <p:tags r:id="rId12"/>
            </p:custDataLst>
          </p:nvPr>
        </p:nvSpPr>
        <p:spPr>
          <a:xfrm>
            <a:off x="9144000" y="2857500"/>
            <a:ext cx="2159000" cy="292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b="1" i="0" u="none" strike="noStrike">
                <a:solidFill>
                  <a:schemeClr val="accent5">
                    <a:lumMod val="75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测：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相邻网络间加高压测漏电流。</a:t>
            </a:r>
            <a:endParaRPr lang="en-US" sz="1200"/>
          </a:p>
          <a:p>
            <a:pPr marL="0" indent="0" algn="l">
              <a:lnSpc>
                <a:spcPct val="133000"/>
              </a:lnSpc>
            </a:pPr>
            <a:r>
              <a:rPr lang="en-US" b="1" i="0" u="none" strike="noStrike">
                <a:solidFill>
                  <a:srgbClr val="FFC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条件：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50V/100V/250V 直流，&gt;20MΩ 合格。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zh-CN" altLang="en-US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检</a:t>
            </a:r>
            <a:r>
              <a:rPr lang="en-US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PI吸水率、离子污染、防焊缺陷。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两大工艺路线：飞针测试 vs 针模（OS 治具）测试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>
            <a:off x="762000" y="1016000"/>
            <a:ext cx="7390554" cy="1938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635000" y="1333500"/>
          <a:ext cx="10922000" cy="5207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/>
                <a:gridCol w="4572000"/>
                <a:gridCol w="4572000"/>
              </a:tblGrid>
              <a:tr h="5969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对比维度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飞针测试 Flying Probe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针模测试 Bed-of-Nails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5309">
                        <a:alpha val="100000"/>
                      </a:srgbClr>
                    </a:solidFill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测试原理</a:t>
                      </a:r>
                      <a:endParaRPr lang="en-US" sz="1400" b="1" i="0" u="none" strike="noStrike">
                        <a:solidFill>
                          <a:srgbClr val="0F234B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CAD 数据驱动，多根探针 CNC 移动逐点接触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按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产品制作测试治具</a:t>
                      </a: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，一次压合所有针点同时接触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治具成本</a:t>
                      </a:r>
                      <a:endParaRPr lang="en-US" sz="1400" b="1" i="0" u="none" strike="noStrike">
                        <a:solidFill>
                          <a:srgbClr val="0F234B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无需治具，仅需测试程序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每款 FPC 定制 OS 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测试治具</a:t>
                      </a: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，成本数千元~数万元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测试速度</a:t>
                      </a:r>
                      <a:endParaRPr lang="en-US" sz="1400" b="1" i="0" u="none" strike="noStrike">
                        <a:solidFill>
                          <a:srgbClr val="0F234B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慢，单片数秒~数十秒（逐点打点）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快，并行测完全部网络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适用阶段</a:t>
                      </a:r>
                      <a:endParaRPr lang="en-US" sz="1400" b="1" i="0" u="none" strike="noStrike">
                        <a:solidFill>
                          <a:srgbClr val="0F234B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样品试制、小批量、多品种、紧急单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大批量量产、重复订单、自动上下料线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最细针距</a:t>
                      </a:r>
                      <a:endParaRPr lang="en-US" sz="1400" b="1" i="0" u="none" strike="noStrike">
                        <a:solidFill>
                          <a:srgbClr val="0F234B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可达 0.05~0.10 mm，柔性高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受针板钻孔和针套限制，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复合</a:t>
                      </a:r>
                      <a:r>
                        <a:rPr lang="en-US" altLang="zh-CN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OS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治具</a:t>
                      </a:r>
                      <a:r>
                        <a:rPr lang="en-US" altLang="zh-CN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0.25</a:t>
                      </a:r>
                      <a:r>
                        <a:rPr lang="en-US" altLang="zh-CN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mm</a:t>
                      </a:r>
                      <a:endParaRPr lang="en-US" altLang="zh-CN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单件成本</a:t>
                      </a:r>
                      <a:endParaRPr lang="en-US" sz="1400" b="1" i="0" u="none" strike="noStrike">
                        <a:solidFill>
                          <a:srgbClr val="0F234B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无治具成本，但机时贵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治具摊销后单件极低，越大量越划算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477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误判风险</a:t>
                      </a:r>
                      <a:endParaRPr lang="en-US" sz="1400" b="1" i="0" u="none" strike="noStrike">
                        <a:solidFill>
                          <a:srgbClr val="0F234B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探针压力轻，接触不良易漏测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针压稳定，针压痕风险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18" y="0"/>
            <a:ext cx="12191695" cy="6858000"/>
          </a:xfrm>
          <a:prstGeom prst="rect">
            <a:avLst/>
          </a:prstGeom>
          <a:solidFill>
            <a:srgbClr val="F2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7245" y="384048"/>
            <a:ext cx="11064240" cy="492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E21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五大测试法</a:t>
            </a:r>
            <a:endParaRPr sz="3200" b="1" i="0">
              <a:solidFill>
                <a:srgbClr val="0E21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7246" y="1024128"/>
            <a:ext cx="1234440" cy="64008"/>
          </a:xfrm>
          <a:prstGeom prst="rect">
            <a:avLst/>
          </a:prstGeom>
          <a:solidFill>
            <a:srgbClr val="10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7" name="TextBox 6"/>
          <p:cNvSpPr txBox="1"/>
          <p:nvPr/>
        </p:nvSpPr>
        <p:spPr>
          <a:xfrm>
            <a:off x="1966278" y="960120"/>
            <a:ext cx="9601200" cy="215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理解原理才能解释“为什么同一块板，不同机型测出来的结果不一样”</a:t>
            </a:r>
            <a:endParaRPr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67246" y="1353312"/>
            <a:ext cx="2176272" cy="371246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9" name="Rectangle 8"/>
          <p:cNvSpPr/>
          <p:nvPr/>
        </p:nvSpPr>
        <p:spPr>
          <a:xfrm>
            <a:off x="567246" y="1353312"/>
            <a:ext cx="2176272" cy="68580"/>
          </a:xfrm>
          <a:prstGeom prst="rect">
            <a:avLst/>
          </a:prstGeom>
          <a:solidFill>
            <a:srgbClr val="10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10" name="Rectangle 9"/>
          <p:cNvSpPr/>
          <p:nvPr/>
        </p:nvSpPr>
        <p:spPr>
          <a:xfrm>
            <a:off x="768414" y="1609344"/>
            <a:ext cx="384048" cy="384048"/>
          </a:xfrm>
          <a:prstGeom prst="rect">
            <a:avLst/>
          </a:prstGeom>
          <a:solidFill>
            <a:srgbClr val="10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11" name="TextBox 10"/>
          <p:cNvSpPr txBox="1"/>
          <p:nvPr/>
        </p:nvSpPr>
        <p:spPr>
          <a:xfrm>
            <a:off x="768414" y="1687068"/>
            <a:ext cx="384048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6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6702" y="2121408"/>
            <a:ext cx="173736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0E21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电阻法</a:t>
            </a:r>
            <a:endParaRPr sz="1600" b="1" i="0">
              <a:solidFill>
                <a:srgbClr val="0E21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6702" y="2468880"/>
            <a:ext cx="1737360" cy="471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直接量测两点间导通电阻，判定开/短路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6702" y="3364992"/>
            <a:ext cx="1737360" cy="25603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15" name="TextBox 14"/>
          <p:cNvSpPr txBox="1"/>
          <p:nvPr/>
        </p:nvSpPr>
        <p:spPr>
          <a:xfrm>
            <a:off x="786702" y="3474720"/>
            <a:ext cx="173736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2E9E6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优势</a:t>
            </a:r>
            <a:endParaRPr sz="1200" b="1" i="0">
              <a:solidFill>
                <a:srgbClr val="2E9E6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6702" y="3712464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可靠性最高，是开短路判定的基准方法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6702" y="4315968"/>
            <a:ext cx="173736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D953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局限</a:t>
            </a:r>
            <a:endParaRPr sz="1200" b="1" i="0">
              <a:solidFill>
                <a:srgbClr val="D953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6702" y="4553712"/>
            <a:ext cx="17373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逐点测量，效率相对低</a:t>
            </a:r>
            <a:endParaRPr sz="1200"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866962" y="1353312"/>
            <a:ext cx="2176272" cy="371246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20" name="Rectangle 19"/>
          <p:cNvSpPr/>
          <p:nvPr/>
        </p:nvSpPr>
        <p:spPr>
          <a:xfrm>
            <a:off x="2866962" y="1353312"/>
            <a:ext cx="2176272" cy="68580"/>
          </a:xfrm>
          <a:prstGeom prst="rect">
            <a:avLst/>
          </a:prstGeom>
          <a:solidFill>
            <a:srgbClr val="F28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21" name="Rectangle 20"/>
          <p:cNvSpPr/>
          <p:nvPr/>
        </p:nvSpPr>
        <p:spPr>
          <a:xfrm>
            <a:off x="3068130" y="1609344"/>
            <a:ext cx="384048" cy="384048"/>
          </a:xfrm>
          <a:prstGeom prst="rect">
            <a:avLst/>
          </a:prstGeom>
          <a:solidFill>
            <a:srgbClr val="F28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22" name="TextBox 21"/>
          <p:cNvSpPr txBox="1"/>
          <p:nvPr/>
        </p:nvSpPr>
        <p:spPr>
          <a:xfrm>
            <a:off x="3068130" y="1687068"/>
            <a:ext cx="384048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6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86418" y="2121408"/>
            <a:ext cx="173736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0E21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电容法</a:t>
            </a:r>
            <a:endParaRPr sz="1600" b="1" i="0">
              <a:solidFill>
                <a:srgbClr val="0E21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86418" y="2468880"/>
            <a:ext cx="1737360" cy="7073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量测导电图形对参考平面的电容 C=εA/L，开路则面积减小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086418" y="3364992"/>
            <a:ext cx="1737360" cy="25603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26" name="TextBox 25"/>
          <p:cNvSpPr txBox="1"/>
          <p:nvPr/>
        </p:nvSpPr>
        <p:spPr>
          <a:xfrm>
            <a:off x="3086418" y="3474720"/>
            <a:ext cx="173736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2E9E6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优势</a:t>
            </a:r>
            <a:endParaRPr sz="1200" b="1" i="0">
              <a:solidFill>
                <a:srgbClr val="2E9E6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86418" y="3712464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效率高，适合无地网的双面板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86418" y="4315968"/>
            <a:ext cx="173736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D953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局限</a:t>
            </a:r>
            <a:endParaRPr sz="1200" b="1" i="0">
              <a:solidFill>
                <a:srgbClr val="D953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86418" y="4553712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受寄生电容与二级电容影响，单点网络可靠性低</a:t>
            </a:r>
            <a:endParaRPr sz="1200"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5166677" y="1353312"/>
            <a:ext cx="2176272" cy="371246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31" name="Rectangle 30"/>
          <p:cNvSpPr/>
          <p:nvPr/>
        </p:nvSpPr>
        <p:spPr>
          <a:xfrm>
            <a:off x="5166677" y="1353312"/>
            <a:ext cx="2176272" cy="68580"/>
          </a:xfrm>
          <a:prstGeom prst="rect">
            <a:avLst/>
          </a:prstGeom>
          <a:solidFill>
            <a:srgbClr val="6B5B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32" name="Rectangle 31"/>
          <p:cNvSpPr/>
          <p:nvPr/>
        </p:nvSpPr>
        <p:spPr>
          <a:xfrm>
            <a:off x="5367845" y="1609344"/>
            <a:ext cx="384048" cy="384048"/>
          </a:xfrm>
          <a:prstGeom prst="rect">
            <a:avLst/>
          </a:prstGeom>
          <a:solidFill>
            <a:srgbClr val="6B5B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33" name="TextBox 32"/>
          <p:cNvSpPr txBox="1"/>
          <p:nvPr/>
        </p:nvSpPr>
        <p:spPr>
          <a:xfrm>
            <a:off x="5367845" y="1687068"/>
            <a:ext cx="384048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6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86134" y="2121408"/>
            <a:ext cx="173736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0E21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电感法</a:t>
            </a:r>
            <a:endParaRPr sz="1600" b="1" i="0">
              <a:solidFill>
                <a:srgbClr val="0E21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86134" y="2468880"/>
            <a:ext cx="1737360" cy="471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量测网络电感值，值相同者疑似短路再复测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86134" y="3364992"/>
            <a:ext cx="1737360" cy="25603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37" name="TextBox 36"/>
          <p:cNvSpPr txBox="1"/>
          <p:nvPr/>
        </p:nvSpPr>
        <p:spPr>
          <a:xfrm>
            <a:off x="5386134" y="3474720"/>
            <a:ext cx="173736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2E9E6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优势</a:t>
            </a:r>
            <a:endParaRPr sz="1200" b="1" i="0">
              <a:solidFill>
                <a:srgbClr val="2E9E6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86134" y="3712464"/>
            <a:ext cx="17373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可靠性较高、返测少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386134" y="4315968"/>
            <a:ext cx="173736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D953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局限</a:t>
            </a:r>
            <a:endParaRPr sz="1200" b="1" i="0">
              <a:solidFill>
                <a:srgbClr val="D953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86134" y="4553712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只适用于有地/电层的板，多网络时效率下降</a:t>
            </a:r>
            <a:endParaRPr sz="1200"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466393" y="1353312"/>
            <a:ext cx="2176272" cy="371246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42" name="Rectangle 41"/>
          <p:cNvSpPr/>
          <p:nvPr/>
        </p:nvSpPr>
        <p:spPr>
          <a:xfrm>
            <a:off x="7466393" y="1353312"/>
            <a:ext cx="2176272" cy="68580"/>
          </a:xfrm>
          <a:prstGeom prst="rect">
            <a:avLst/>
          </a:prstGeom>
          <a:solidFill>
            <a:srgbClr val="D8A7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43" name="Rectangle 42"/>
          <p:cNvSpPr/>
          <p:nvPr/>
        </p:nvSpPr>
        <p:spPr>
          <a:xfrm>
            <a:off x="7667562" y="1609344"/>
            <a:ext cx="384048" cy="384048"/>
          </a:xfrm>
          <a:prstGeom prst="rect">
            <a:avLst/>
          </a:prstGeom>
          <a:solidFill>
            <a:srgbClr val="D8A7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44" name="TextBox 43"/>
          <p:cNvSpPr txBox="1"/>
          <p:nvPr/>
        </p:nvSpPr>
        <p:spPr>
          <a:xfrm>
            <a:off x="7667562" y="1687068"/>
            <a:ext cx="384048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6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85849" y="2121408"/>
            <a:ext cx="173736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0E21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相位差法</a:t>
            </a:r>
            <a:endParaRPr sz="1600" b="1" i="0">
              <a:solidFill>
                <a:srgbClr val="0E21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85849" y="2468880"/>
            <a:ext cx="1737360" cy="7073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向地层/电层注入弦波，由线层取相位差推得电容/电感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685849" y="3364992"/>
            <a:ext cx="1737360" cy="25603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48" name="TextBox 47"/>
          <p:cNvSpPr txBox="1"/>
          <p:nvPr/>
        </p:nvSpPr>
        <p:spPr>
          <a:xfrm>
            <a:off x="7685849" y="3474720"/>
            <a:ext cx="173736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2E9E6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优势</a:t>
            </a:r>
            <a:endParaRPr sz="1200" b="1" i="0">
              <a:solidFill>
                <a:srgbClr val="2E9E6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85849" y="3712464"/>
            <a:ext cx="17373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效率与可靠性兼顾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685849" y="4315968"/>
            <a:ext cx="173736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D953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局限</a:t>
            </a:r>
            <a:endParaRPr sz="1200" b="1" i="0">
              <a:solidFill>
                <a:srgbClr val="D953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85849" y="4553712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只适合 4 层以上；双面板只能用电阻法</a:t>
            </a:r>
            <a:endParaRPr sz="1200"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9766109" y="1353312"/>
            <a:ext cx="2176272" cy="371246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53" name="Rectangle 52"/>
          <p:cNvSpPr/>
          <p:nvPr/>
        </p:nvSpPr>
        <p:spPr>
          <a:xfrm>
            <a:off x="9766109" y="1353312"/>
            <a:ext cx="2176272" cy="68580"/>
          </a:xfrm>
          <a:prstGeom prst="rect">
            <a:avLst/>
          </a:prstGeom>
          <a:solidFill>
            <a:srgbClr val="98A6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54" name="Rectangle 53"/>
          <p:cNvSpPr/>
          <p:nvPr/>
        </p:nvSpPr>
        <p:spPr>
          <a:xfrm>
            <a:off x="9967277" y="1609344"/>
            <a:ext cx="384048" cy="384048"/>
          </a:xfrm>
          <a:prstGeom prst="rect">
            <a:avLst/>
          </a:prstGeom>
          <a:solidFill>
            <a:srgbClr val="98A6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55" name="TextBox 54"/>
          <p:cNvSpPr txBox="1"/>
          <p:nvPr/>
        </p:nvSpPr>
        <p:spPr>
          <a:xfrm>
            <a:off x="9967277" y="1687068"/>
            <a:ext cx="384048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16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985565" y="2121408"/>
            <a:ext cx="173736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0E21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自适应法</a:t>
            </a:r>
            <a:endParaRPr sz="1600" b="1" i="0">
              <a:solidFill>
                <a:srgbClr val="0E21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985565" y="2468880"/>
            <a:ext cx="1737360" cy="7073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先按网络值试测，低于设备误差时自动切电阻法/电场法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985565" y="3364992"/>
            <a:ext cx="1737360" cy="25603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59" name="TextBox 58"/>
          <p:cNvSpPr txBox="1"/>
          <p:nvPr/>
        </p:nvSpPr>
        <p:spPr>
          <a:xfrm>
            <a:off x="9985565" y="3474720"/>
            <a:ext cx="173736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2E9E6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优势</a:t>
            </a:r>
            <a:endParaRPr sz="1200" b="1" i="0">
              <a:solidFill>
                <a:srgbClr val="2E9E6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985565" y="3712464"/>
            <a:ext cx="17373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速度最快，效果最好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985565" y="4315968"/>
            <a:ext cx="173736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D953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局限</a:t>
            </a:r>
            <a:endParaRPr sz="1200" b="1" i="0">
              <a:solidFill>
                <a:srgbClr val="D953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985565" y="4553712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设备实现门槛高，机型有限</a:t>
            </a:r>
            <a:endParaRPr sz="1200"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67246" y="5212080"/>
            <a:ext cx="11064240" cy="566928"/>
          </a:xfrm>
          <a:prstGeom prst="roundRect">
            <a:avLst>
              <a:gd name="adj" fmla="val 5000"/>
            </a:avLst>
          </a:prstGeom>
          <a:solidFill>
            <a:srgbClr val="0E21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64" name="TextBox 63"/>
          <p:cNvSpPr txBox="1"/>
          <p:nvPr/>
        </p:nvSpPr>
        <p:spPr>
          <a:xfrm>
            <a:off x="868998" y="5340096"/>
            <a:ext cx="10515600" cy="215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0" i="0">
                <a:solidFill>
                  <a:srgbClr val="C6D3E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现场准则：任何非电阻法的判定结果，都应以电阻法复测确认后才开不良单。</a:t>
            </a:r>
            <a:endParaRPr b="0" i="0">
              <a:solidFill>
                <a:srgbClr val="C6D3E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飞针测试详解：没有治具的"万能电测"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>
            <a:off x="762000" y="1016000"/>
            <a:ext cx="5586272" cy="2159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635000" y="5680075"/>
            <a:ext cx="558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立式飞针测试机：探针在仓内 CNC 移动逐点打点</a:t>
            </a:r>
            <a:endParaRPr lang="en-US" sz="13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477000" y="1333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工作原理</a:t>
            </a:r>
            <a:endParaRPr lang="en-US" sz="16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477000" y="1714500"/>
            <a:ext cx="520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导入 Gerber/CAD 网表 → 软件自动规划探针路径 → Mark 点对位 → 4~8 根探针在 X-Y-Z 轴高速移动，逐点接触测试脚并加电。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477000" y="2984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6A3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优势</a:t>
            </a:r>
            <a:endParaRPr lang="en-US" sz="1600" b="1" i="0" u="none" strike="noStrike">
              <a:solidFill>
                <a:srgbClr val="16A3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477000" y="3365500"/>
            <a:ext cx="5207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无需治具、换型仅需导入新程序；最小针距可达 0.1 mm；样品/紧急单当天即可测。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77000" y="4572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FEF2F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705600" y="4724400"/>
            <a:ext cx="48006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b="1" i="0" u="none" strike="noStrike">
                <a:solidFill>
                  <a:srgbClr val="991B1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局限：</a:t>
            </a:r>
            <a:r>
              <a:rPr lang="en-US" b="0" i="0" u="none" strike="noStrike">
                <a:solidFill>
                  <a:srgbClr val="991B1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逐点打点速度慢（单片数秒~数十秒）；探针压力仅 20~50 g，接触电阻大时易</a:t>
            </a:r>
            <a:r>
              <a:rPr lang="en-US" b="1" i="0" u="none" strike="noStrike">
                <a:solidFill>
                  <a:srgbClr val="991B1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漏测</a:t>
            </a:r>
            <a:r>
              <a:rPr lang="en-US" b="0" i="0" u="none" strike="noStrike">
                <a:solidFill>
                  <a:srgbClr val="991B1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；大批量量产不经济。</a:t>
            </a:r>
            <a:endParaRPr lang="en-US" b="0" i="0" u="none" strike="noStrike">
              <a:solidFill>
                <a:srgbClr val="991B1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0600" y="1637665"/>
            <a:ext cx="4817110" cy="38144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18" y="0"/>
            <a:ext cx="12191695" cy="6858000"/>
          </a:xfrm>
          <a:prstGeom prst="rect">
            <a:avLst/>
          </a:prstGeom>
          <a:solidFill>
            <a:srgbClr val="F2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7245" y="384048"/>
            <a:ext cx="11064240" cy="445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 i="0">
                <a:solidFill>
                  <a:srgbClr val="0E21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飞针的能力极限：</a:t>
            </a:r>
            <a:endParaRPr sz="2900" b="1" i="0">
              <a:solidFill>
                <a:srgbClr val="0E21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7246" y="1024128"/>
            <a:ext cx="1234440" cy="64008"/>
          </a:xfrm>
          <a:prstGeom prst="rect">
            <a:avLst/>
          </a:prstGeom>
          <a:solidFill>
            <a:srgbClr val="10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966278" y="960120"/>
            <a:ext cx="9601200" cy="207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这些数字决定“哪些测试点放得下、哪些板必须换机台”，是 DFT 评审的硬约束</a:t>
            </a:r>
            <a:endParaRPr sz="1350"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67246" y="1353312"/>
            <a:ext cx="2651760" cy="157276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9" name="Rectangle 8"/>
          <p:cNvSpPr/>
          <p:nvPr/>
        </p:nvSpPr>
        <p:spPr>
          <a:xfrm>
            <a:off x="567246" y="1353312"/>
            <a:ext cx="2651760" cy="50292"/>
          </a:xfrm>
          <a:prstGeom prst="rect">
            <a:avLst/>
          </a:prstGeom>
          <a:solidFill>
            <a:srgbClr val="10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10" name="TextBox 9"/>
          <p:cNvSpPr txBox="1"/>
          <p:nvPr/>
        </p:nvSpPr>
        <p:spPr>
          <a:xfrm>
            <a:off x="695262" y="1554480"/>
            <a:ext cx="2395728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0A8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endParaRPr sz="2400" b="1" i="0">
              <a:solidFill>
                <a:srgbClr val="10A8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5262" y="1975104"/>
            <a:ext cx="2395728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µm · 最小接触焊盘</a:t>
            </a:r>
            <a:endParaRPr sz="1200"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5262" y="2212848"/>
            <a:ext cx="2432304" cy="449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高端机型可稳定接触 50 µm 级焊盘，&lt;60 µm 焊盘亦可测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51594" y="1353312"/>
            <a:ext cx="2651760" cy="157276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14" name="Rectangle 13"/>
          <p:cNvSpPr/>
          <p:nvPr/>
        </p:nvSpPr>
        <p:spPr>
          <a:xfrm>
            <a:off x="3351594" y="1353312"/>
            <a:ext cx="2651760" cy="50292"/>
          </a:xfrm>
          <a:prstGeom prst="rect">
            <a:avLst/>
          </a:prstGeom>
          <a:solidFill>
            <a:srgbClr val="F28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15" name="TextBox 14"/>
          <p:cNvSpPr txBox="1"/>
          <p:nvPr/>
        </p:nvSpPr>
        <p:spPr>
          <a:xfrm>
            <a:off x="3479610" y="1554480"/>
            <a:ext cx="2395728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F2802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±25</a:t>
            </a:r>
            <a:endParaRPr sz="2400" b="1" i="0">
              <a:solidFill>
                <a:srgbClr val="F2802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79610" y="1975104"/>
            <a:ext cx="2395728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µm · 重复精度</a:t>
            </a:r>
            <a:endParaRPr sz="1200"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79610" y="2212848"/>
            <a:ext cx="2432304" cy="449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标准机型 ±25~±50 µm，高精度机型可达 ±10~±15 µm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135942" y="1353312"/>
            <a:ext cx="2651760" cy="157276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19" name="Rectangle 18"/>
          <p:cNvSpPr/>
          <p:nvPr/>
        </p:nvSpPr>
        <p:spPr>
          <a:xfrm>
            <a:off x="6135942" y="1353312"/>
            <a:ext cx="2651760" cy="50292"/>
          </a:xfrm>
          <a:prstGeom prst="rect">
            <a:avLst/>
          </a:prstGeom>
          <a:solidFill>
            <a:srgbClr val="6B5B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20" name="TextBox 19"/>
          <p:cNvSpPr txBox="1"/>
          <p:nvPr/>
        </p:nvSpPr>
        <p:spPr>
          <a:xfrm>
            <a:off x="6263958" y="1554480"/>
            <a:ext cx="2395728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6B5BD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</a:t>
            </a:r>
            <a:endParaRPr sz="2400" b="1" i="0">
              <a:solidFill>
                <a:srgbClr val="6B5BD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63958" y="1975104"/>
            <a:ext cx="2395728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µm · 最小焊盘间距</a:t>
            </a:r>
            <a:endParaRPr sz="1200"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63958" y="2212848"/>
            <a:ext cx="2432304" cy="449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上表面 34 µm / 下表面 44 µm（高精度机型 + 专用探针）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920290" y="1353312"/>
            <a:ext cx="2651760" cy="157276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24" name="Rectangle 23"/>
          <p:cNvSpPr/>
          <p:nvPr/>
        </p:nvSpPr>
        <p:spPr>
          <a:xfrm>
            <a:off x="8920290" y="1353312"/>
            <a:ext cx="2651760" cy="50292"/>
          </a:xfrm>
          <a:prstGeom prst="rect">
            <a:avLst/>
          </a:prstGeom>
          <a:solidFill>
            <a:srgbClr val="D8A7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25" name="TextBox 24"/>
          <p:cNvSpPr txBox="1"/>
          <p:nvPr/>
        </p:nvSpPr>
        <p:spPr>
          <a:xfrm>
            <a:off x="9048306" y="1554480"/>
            <a:ext cx="2395728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D8A7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endParaRPr sz="2400" b="1" i="0">
              <a:solidFill>
                <a:srgbClr val="D8A7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48306" y="1975104"/>
            <a:ext cx="2395728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点/秒 · 最快测试步速</a:t>
            </a:r>
            <a:endParaRPr sz="1200"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048306" y="2212848"/>
            <a:ext cx="2432304" cy="449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常规机型 0.05–0.06 s/步；高速机型可达 100 点/秒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67246" y="3072384"/>
          <a:ext cx="11063605" cy="23050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50695"/>
                <a:gridCol w="669290"/>
                <a:gridCol w="1729105"/>
                <a:gridCol w="2754630"/>
                <a:gridCol w="1134745"/>
                <a:gridCol w="1458595"/>
                <a:gridCol w="1566545"/>
              </a:tblGrid>
              <a:tr h="384175"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代表机型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产地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结构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探针配置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最小可测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精度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速度/特点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</a:tr>
              <a:tr h="384175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Takaya APT-2600FD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日本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双面（上下可动臂）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 斜 + 2 垂直 + 2 IC-Open/面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 µm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±25 µm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0.05–0.06 s/步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84175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Takaya APT-2400F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日本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单面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 轴 6 飞针（4 斜 + 2 垂直）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 µm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±25 µm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Z 轴加速度 50 G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</a:tr>
              <a:tr h="384175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Takaya APT-1400F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日本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单面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 动头 6 针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&lt;60 µm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±25 µm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最高 30 步/秒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84175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Hioki FA1815-20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日本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双面（上 2 下 2 臂）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 臂，可装 1172/CP1072/1073 系列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间距 34/44 µm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移动分辨率 0.1 µm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最快 100 点/秒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</a:tr>
              <a:tr h="384175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MicroCraft EMMA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日本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双面同时移动探针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探针两面同时动作，无需治具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细间距多层板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—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适合小批量多层板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" name="圆角矩形 31"/>
          <p:cNvSpPr/>
          <p:nvPr/>
        </p:nvSpPr>
        <p:spPr>
          <a:xfrm>
            <a:off x="567690" y="5534660"/>
            <a:ext cx="11062335" cy="656590"/>
          </a:xfrm>
          <a:prstGeom prst="round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695515" y="5729478"/>
            <a:ext cx="1106424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数据来源：厂商公开规格（2026 年）。实际可测能力还取决于探针型号、pad 镀层状态与板材涨缩，采购前须用自家最细样板实测验证。</a:t>
            </a:r>
            <a:endParaRPr b="1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18" y="0"/>
            <a:ext cx="12191695" cy="6858000"/>
          </a:xfrm>
          <a:prstGeom prst="rect">
            <a:avLst/>
          </a:prstGeom>
          <a:solidFill>
            <a:srgbClr val="F2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7245" y="384048"/>
            <a:ext cx="11064240" cy="445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 i="0">
                <a:solidFill>
                  <a:srgbClr val="0E21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市面常用测试机速查</a:t>
            </a:r>
            <a:endParaRPr sz="2900" b="1" i="0">
              <a:solidFill>
                <a:srgbClr val="0E21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7246" y="1024128"/>
            <a:ext cx="1234440" cy="64008"/>
          </a:xfrm>
          <a:prstGeom prst="rect">
            <a:avLst/>
          </a:prstGeom>
          <a:solidFill>
            <a:srgbClr val="10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966278" y="960120"/>
            <a:ext cx="9601200" cy="207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按“类型—产地—代表机型—特点”整理，作为设备选型与供应商沟通的起点</a:t>
            </a:r>
            <a:endParaRPr sz="1350"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7246" y="1353312"/>
          <a:ext cx="11063605" cy="44577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733675"/>
                <a:gridCol w="864870"/>
                <a:gridCol w="1176020"/>
                <a:gridCol w="2680335"/>
                <a:gridCol w="3608705"/>
              </a:tblGrid>
              <a:tr h="342900"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品牌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产地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类型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代表机型 / 系列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特点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</a:tr>
              <a:tr h="342900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Nidec Advance Technology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日本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专用机（量产）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量产型专用电测机及配套治具/探针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全球量产专用电测机主要供应商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Takaya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日本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飞针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APT-1400F / 2400F / 2600FD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 头 6 针；双面机型；最小接触 50 µm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</a:tr>
              <a:tr h="342900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MicroCraft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日本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飞针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EMMA / Sarra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双面同步移动探针；TDR/VNA 阻抗测试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Hioki 日置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日本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飞针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FA1815-20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 点/秒；焊盘间距 34 µm；绝缘 100 GΩ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</a:tr>
              <a:tr h="342900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ATG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意大利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飞针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A2 / A3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电感法；可配 8/16 针提升效率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SPEA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意大利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ATE / 专用机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ATE 系列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ICT + 功能测试（FCT）一体，面向量产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</a:tr>
              <a:tr h="342900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Taiyo Industrial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日本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FPC 专用机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TY-CHECKER DS 系列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全/半自动，含导通、绝缘、四端子、火花测试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德律科技 TRI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中国台湾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专用机 / ATE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ICT / ATE 系列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ICT 与功能测试方案，FPC 与 PCBA 通用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</a:tr>
              <a:tr h="342900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致茂 Chroma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中国台湾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专用机 / 量测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电测与自动测试系统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精密量测仪器与自动测试整合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燕美 Yanmade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中国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FPC 专用机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双层 / 多工序自动测试系统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面向消费电子的 FPC 自动电测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</a:tr>
              <a:tr h="342900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大族数控 Han's CNC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中国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专用机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全自动 FPC 测试机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国内设备厂，自动化整合能力强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1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Jig Korea / SRC / Samsun Tech</a:t>
                      </a:r>
                      <a:endParaRPr sz="1200" b="1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韩国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专用机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全自动 FPC 测试机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定制化，主打降低误判率算法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7245" y="5971794"/>
            <a:ext cx="1106424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提醒：飞针与专用机不是替代关系。多数 FPC 厂同时配置——飞针承担打样与工程验证，专用机承担量产量产全检。</a:t>
            </a:r>
            <a:endParaRPr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针模测试机与自动上下料：量产线的主力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>
            <a:off x="762000" y="1016000"/>
            <a:ext cx="6150856" cy="1641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635000" y="5544820"/>
            <a:ext cx="558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图2 · 全自动上下料电测机：CCD 对位 + 双载台交替测试</a:t>
            </a:r>
            <a:endParaRPr lang="en-US" sz="13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477000" y="1333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量产流程</a:t>
            </a:r>
            <a:endParaRPr lang="en-US" sz="16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477000" y="1714500"/>
            <a:ext cx="5207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片料上料 → </a:t>
            </a:r>
            <a:r>
              <a:rPr lang="en-US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CCD 视觉识别 Mark 点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自动对位 → 压台下行，OS 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针模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一次压合 → 全部网络并行测试 → NG 点自动打标 → 下料分料。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477000" y="3111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为什么要自动上下料</a:t>
            </a:r>
            <a:endParaRPr lang="en-US" sz="16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477000" y="3492500"/>
            <a:ext cx="5207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节省时间成本，消除人工误判等隐患，消除人工不当操作而产生产品皱褶。</a:t>
            </a:r>
            <a:endParaRPr lang="zh-CN" alt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77000" y="46355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705600" y="4787900"/>
            <a:ext cx="48006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典型量产机：</a:t>
            </a:r>
            <a:r>
              <a:rPr lang="en-US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YAMAHA 线针测试机、日本太洋 TY-Checker 四线机、德律 TR5001/INLINE 系列。压合一次毫秒级测完全部网络，单片节拍 1~3 秒。</a:t>
            </a:r>
            <a:endParaRPr lang="en-US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9065" y="1570990"/>
            <a:ext cx="3867150" cy="38576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市面主流测试机品牌与选型参考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>
            <a:off x="762000" y="1016000"/>
            <a:ext cx="4738421" cy="1683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635000" y="1333500"/>
          <a:ext cx="10922000" cy="5207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51000"/>
                <a:gridCol w="1270000"/>
                <a:gridCol w="2286000"/>
                <a:gridCol w="1397000"/>
                <a:gridCol w="4318000"/>
              </a:tblGrid>
              <a:tr h="5842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品牌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地区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代表机型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类型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特点与适用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2563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Takaya 多贺</a:t>
                      </a:r>
                      <a:endParaRPr lang="en-US" sz="1400" b="1" i="0" u="none" strike="noStrike">
                        <a:solidFill>
                          <a:srgbClr val="2563EB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日本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Fly-probe 系列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飞针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飞针行业标杆，精度高，FPC 样品测试主流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2563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HIOKI 日置</a:t>
                      </a:r>
                      <a:endParaRPr lang="en-US" sz="1400" b="1" i="0" u="none" strike="noStrike">
                        <a:solidFill>
                          <a:srgbClr val="2563EB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日本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FA1240-6X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飞针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四臂飞针，0.025s/步，定位 ±100μm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2563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Seica</a:t>
                      </a:r>
                      <a:endParaRPr lang="en-US" sz="1400" b="1" i="0" u="none" strike="noStrike">
                        <a:solidFill>
                          <a:srgbClr val="2563EB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意大利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Fly V系列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飞针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欧洲主流，可测模拟元件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B45309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YAMAHA 雅马哈</a:t>
                      </a:r>
                      <a:endParaRPr lang="en-US" sz="1400" b="1" i="0" u="none" strike="noStrike">
                        <a:solidFill>
                          <a:srgbClr val="B45309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日本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线针测试机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针模/自动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FPC/CCS/CCM 量产线主流，自动上下料成熟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B45309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太洋 TY-Checker</a:t>
                      </a:r>
                      <a:endParaRPr lang="en-US" sz="1400" b="1" i="0" u="none" strike="noStrike">
                        <a:solidFill>
                          <a:srgbClr val="B45309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日本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四线电测机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针模/四线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高精度四线测毫欧导通电阻，稳定性口碑好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B45309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TRI 德律</a:t>
                      </a:r>
                      <a:endParaRPr lang="en-US" sz="1400" b="1" i="0" u="none" strike="noStrike">
                        <a:solidFill>
                          <a:srgbClr val="B45309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中国台湾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TR518 SII / TR5001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MDA/ICT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国产头部，MDA 开路短路 + INLINE 在线型，性价比高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0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B45309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国产二线品牌</a:t>
                      </a:r>
                      <a:endParaRPr lang="en-US" sz="1400" b="1" i="0" u="none" strike="noStrike">
                        <a:solidFill>
                          <a:srgbClr val="B45309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中国大陆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和为顺/特斯特/星禾宏泰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针模/飞针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性价比高，微针模组 0.175mm 级，服务响应快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OS 治具（</a:t>
            </a:r>
            <a:r>
              <a:rPr lang="zh-CN" alt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复合</a:t>
            </a:r>
            <a:r>
              <a:rPr lang="en-US" altLang="zh-CN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</a:t>
            </a:r>
            <a:r>
              <a:rPr lang="zh-CN" alt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线</a:t>
            </a:r>
            <a:r>
              <a:rPr lang="en-US" altLang="zh-CN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/4</a:t>
            </a:r>
            <a:r>
              <a:rPr lang="zh-CN" alt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线</a:t>
            </a: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）结构与设计开立要点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>
            <a:off x="1171575" y="1016000"/>
            <a:ext cx="6634289" cy="9461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9620" y="3782695"/>
            <a:ext cx="3759200" cy="2368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OS </a:t>
            </a:r>
            <a:r>
              <a:rPr lang="zh-CN" alt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复合治具</a:t>
            </a:r>
            <a:endParaRPr lang="zh-CN" altLang="en-US" sz="13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13080" y="444754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五层结构</a:t>
            </a:r>
            <a:endParaRPr lang="en-US" sz="16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13080" y="4989830"/>
            <a:ext cx="5207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底模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装弹簧针管，固定下针模</a:t>
            </a:r>
            <a:endParaRPr lang="en-US" sz="1200"/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下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模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：植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复合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探针，按网表布点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，定位</a:t>
            </a:r>
            <a:r>
              <a:rPr lang="en-US" altLang="zh-CN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FPC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FPC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脱料板：使</a:t>
            </a:r>
            <a:r>
              <a:rPr lang="en-US" altLang="zh-CN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fpc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脱料轻松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④ 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</a:t>
            </a:r>
            <a:r>
              <a:rPr lang="zh-CN" altLang="en-US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模</a:t>
            </a:r>
            <a:r>
              <a:rPr lang="en-US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：植</a:t>
            </a:r>
            <a:r>
              <a:rPr lang="zh-CN" altLang="en-US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复合</a:t>
            </a:r>
            <a:r>
              <a:rPr lang="en-US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探针，按网表布点</a:t>
            </a:r>
            <a:r>
              <a:rPr lang="zh-CN" altLang="en-US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，装与下针模合模定位销</a:t>
            </a:r>
            <a:endParaRPr lang="en-US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⑤ 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</a:t>
            </a:r>
            <a:r>
              <a:rPr lang="zh-CN" altLang="en-US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模：装弹簧针管，固定上针模</a:t>
            </a:r>
            <a:endParaRPr lang="zh-CN" alt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341110" y="4438015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B4530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设计开立要点</a:t>
            </a:r>
            <a:endParaRPr lang="en-US" sz="1600" b="1" i="0" u="none" strike="noStrike">
              <a:solidFill>
                <a:srgbClr val="B4530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341110" y="4902200"/>
            <a:ext cx="5207000" cy="19411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1. 2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线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针点 1:1 对应 FPC 测试焊盘，导入网表自动布针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2. 4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线设点，需在一个焊盘上布两根针，地线可选点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布，无需全部。</a:t>
            </a:r>
            <a:endParaRPr lang="en-US" sz="1200"/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 定位销孔对准 FPC 外形工具孔，公差 ±0.02mm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4. 材料选板：</a:t>
            </a:r>
            <a:r>
              <a:rPr lang="en-US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环氧板FR4+</a:t>
            </a:r>
            <a:r>
              <a:rPr lang="zh-CN" altLang="en-US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电木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5. 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针模或脱料板上需对补强进行避位。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6. 探针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和弹簧管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按针距/弹力/头型选型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7.pitch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小于复合治具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极限则需开立线针</a:t>
            </a:r>
            <a:r>
              <a:rPr lang="en-US" altLang="zh-CN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/</a:t>
            </a:r>
            <a:r>
              <a:rPr lang="zh-CN" alt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微针治具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620" y="1525905"/>
            <a:ext cx="3759200" cy="22567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220" y="1525905"/>
            <a:ext cx="2743835" cy="2302510"/>
          </a:xfrm>
          <a:prstGeom prst="rect">
            <a:avLst/>
          </a:prstGeom>
        </p:spPr>
      </p:pic>
      <p:sp>
        <p:nvSpPr>
          <p:cNvPr id="12" name="AutoShape 5"/>
          <p:cNvSpPr/>
          <p:nvPr/>
        </p:nvSpPr>
        <p:spPr>
          <a:xfrm>
            <a:off x="5062220" y="3828415"/>
            <a:ext cx="274447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zh-CN" alt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下模</a:t>
            </a:r>
            <a:r>
              <a:rPr lang="zh-CN" alt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针模</a:t>
            </a:r>
            <a:endParaRPr lang="zh-CN" altLang="en-US" sz="13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0410" y="1404620"/>
            <a:ext cx="1775460" cy="107505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716645" y="2531745"/>
            <a:ext cx="1022985" cy="1776095"/>
          </a:xfrm>
          <a:prstGeom prst="rect">
            <a:avLst/>
          </a:prstGeom>
        </p:spPr>
      </p:pic>
      <p:sp>
        <p:nvSpPr>
          <p:cNvPr id="17" name="右箭头 16"/>
          <p:cNvSpPr/>
          <p:nvPr/>
        </p:nvSpPr>
        <p:spPr>
          <a:xfrm>
            <a:off x="4528820" y="2560320"/>
            <a:ext cx="411480" cy="352425"/>
          </a:xfrm>
          <a:prstGeom prst="rightArrow">
            <a:avLst>
              <a:gd name="adj1" fmla="val 0"/>
              <a:gd name="adj2" fmla="val 50000"/>
            </a:avLst>
          </a:prstGeom>
          <a:solidFill>
            <a:schemeClr val="accent2"/>
          </a:solidFill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7727950" y="2555875"/>
            <a:ext cx="411480" cy="352425"/>
          </a:xfrm>
          <a:prstGeom prst="rightArrow">
            <a:avLst>
              <a:gd name="adj1" fmla="val 0"/>
              <a:gd name="adj2" fmla="val 50000"/>
            </a:avLst>
          </a:prstGeom>
          <a:solidFill>
            <a:schemeClr val="accent2"/>
          </a:solidFill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AutoShape 5"/>
          <p:cNvSpPr/>
          <p:nvPr/>
        </p:nvSpPr>
        <p:spPr>
          <a:xfrm>
            <a:off x="7854315" y="2478405"/>
            <a:ext cx="274447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弹簧管</a:t>
            </a:r>
            <a:endParaRPr lang="zh-CN" altLang="en-US" sz="13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5"/>
          <p:cNvSpPr/>
          <p:nvPr/>
        </p:nvSpPr>
        <p:spPr>
          <a:xfrm>
            <a:off x="8340090" y="3921125"/>
            <a:ext cx="1775460" cy="2698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探针</a:t>
            </a:r>
            <a:endParaRPr lang="zh-CN" altLang="en-US" sz="13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微针钻孔：为什么必须用双面钻孔机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>
            <a:off x="762000" y="1016000"/>
            <a:ext cx="5377322" cy="1831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C503C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687070" y="4826000"/>
            <a:ext cx="5461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左：</a:t>
            </a:r>
            <a:r>
              <a:rPr lang="zh-CN" altLang="en-US" sz="1200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微针钻孔机</a:t>
            </a:r>
            <a:r>
              <a:rPr lang="en-US" altLang="zh-CN" sz="1200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</a:t>
            </a:r>
            <a:r>
              <a:rPr lang="en-US" sz="1200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右：</a:t>
            </a:r>
            <a:r>
              <a:rPr lang="zh-CN" altLang="en-US" sz="1200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双面同步钻</a:t>
            </a:r>
            <a:r>
              <a:rPr lang="zh-CN" altLang="en-US" sz="1200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示意</a:t>
            </a:r>
            <a:endParaRPr lang="zh-CN" altLang="en-US" sz="1200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477000" y="1333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DC50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单面钻孔的三个问题</a:t>
            </a:r>
            <a:endParaRPr lang="en-US" sz="1600" b="1" i="0" u="none" strike="noStrike">
              <a:solidFill>
                <a:srgbClr val="DC50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477000" y="1676400"/>
            <a:ext cx="5207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钻头长径比大，排屑难，易断钻、孔壁粗糙</a:t>
            </a:r>
            <a:endParaRPr lang="en-US" sz="1200"/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钻出口侧毛刺大，孔位偏心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微孔同心度差，探针针套穿不进或卡死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477000" y="30480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6A3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双面钻孔机怎么解决</a:t>
            </a:r>
            <a:endParaRPr lang="en-US" sz="1600" b="1" i="0" u="none" strike="noStrike">
              <a:solidFill>
                <a:srgbClr val="16A3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477000" y="3403600"/>
            <a:ext cx="5207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先钻 A 面定位基准孔 → 翻面用基准销定位 → B 面主轴从背面钻另一半 → 两面孔在中间汇合，</a:t>
            </a:r>
            <a:r>
              <a:rPr lang="en-US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同心度 ±0.01mm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1200"/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单边钻头悬伸减半，断钻率和毛刺大幅下降。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77000" y="5080000"/>
            <a:ext cx="5207000" cy="1143000"/>
          </a:xfrm>
          <a:prstGeom prst="roundRect">
            <a:avLst>
              <a:gd name="adj" fmla="val 0"/>
            </a:avLst>
          </a:prstGeom>
          <a:solidFill>
            <a:srgbClr val="FEF3C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705600" y="5232400"/>
            <a:ext cx="48006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92400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"双面牌子"= 双面定位基准：</a:t>
            </a:r>
            <a:r>
              <a:rPr lang="en-US" b="0" i="0" u="none" strike="noStrike">
                <a:solidFill>
                  <a:srgbClr val="92400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针板两面都打基准销孔，翻面后以已钻孔为对位基准，这是微孔针板加工的硬要求</a:t>
            </a:r>
            <a:r>
              <a:rPr lang="zh-CN" altLang="en-US" b="0" i="0" u="none" strike="noStrike">
                <a:solidFill>
                  <a:srgbClr val="92400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，设备带</a:t>
            </a:r>
            <a:r>
              <a:rPr lang="en-US" altLang="zh-CN" b="0" i="0" u="none" strike="noStrike">
                <a:solidFill>
                  <a:srgbClr val="92400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CCD</a:t>
            </a:r>
            <a:r>
              <a:rPr lang="zh-CN" altLang="en-US" b="0" i="0" u="none" strike="noStrike">
                <a:solidFill>
                  <a:srgbClr val="92400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视觉补偿，效果更佳。</a:t>
            </a:r>
            <a:endParaRPr lang="en-US" b="0" i="0" u="none" strike="noStrike">
              <a:solidFill>
                <a:srgbClr val="92400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2" name="图片 11" descr="20261006-1315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070" y="2165985"/>
            <a:ext cx="2877820" cy="24466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736975" y="2425065"/>
            <a:ext cx="2450465" cy="19316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18" y="0"/>
            <a:ext cx="12191695" cy="6858000"/>
          </a:xfrm>
          <a:prstGeom prst="rect">
            <a:avLst/>
          </a:prstGeom>
          <a:solidFill>
            <a:srgbClr val="F2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7245" y="384048"/>
            <a:ext cx="11064240" cy="445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 i="0">
                <a:solidFill>
                  <a:srgbClr val="0E21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盖板与垫板：怎么选</a:t>
            </a:r>
            <a:endParaRPr sz="2900" b="1" i="0">
              <a:solidFill>
                <a:srgbClr val="0E21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7246" y="1024128"/>
            <a:ext cx="1234440" cy="64008"/>
          </a:xfrm>
          <a:prstGeom prst="rect">
            <a:avLst/>
          </a:prstGeom>
          <a:solidFill>
            <a:srgbClr val="10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966278" y="960120"/>
            <a:ext cx="9601200" cy="207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B7B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钻孔的“黄金搭档”——选型直接决定孔口质量、断针率与孔位精度</a:t>
            </a:r>
            <a:endParaRPr sz="1350" b="0" i="0">
              <a:solidFill>
                <a:srgbClr val="6B7B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Picture 7" descr="p2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246" y="1353312"/>
            <a:ext cx="3931920" cy="248716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67246" y="3986783"/>
            <a:ext cx="3931920" cy="1481328"/>
          </a:xfrm>
          <a:prstGeom prst="roundRect">
            <a:avLst>
              <a:gd name="adj" fmla="val 5000"/>
            </a:avLst>
          </a:prstGeom>
          <a:solidFill>
            <a:srgbClr val="0E21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989" y="4114800"/>
            <a:ext cx="3474720" cy="191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0A8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上盖板 vs 下垫板</a:t>
            </a:r>
            <a:endParaRPr sz="1250" b="1" i="0">
              <a:solidFill>
                <a:srgbClr val="10A8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4989" y="4425696"/>
            <a:ext cx="3529584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C6D3E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盖板（上）：固定钻头、减少毛刺披锋、保护铜箔、高导热散热。</a:t>
            </a:r>
            <a:endParaRPr sz="1000" b="0" i="0">
              <a:solidFill>
                <a:srgbClr val="C6D3E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C6D3E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垫板（下）：减少出口毛刺、延伸钻针行程、保护台面、</a:t>
            </a:r>
            <a:endParaRPr sz="1000" b="0" i="0">
              <a:solidFill>
                <a:srgbClr val="C6D3E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C6D3E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导热降温降低断针、引导固定钻头。</a:t>
            </a:r>
            <a:endParaRPr sz="1000" b="0" i="0">
              <a:solidFill>
                <a:srgbClr val="C6D3E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55198" y="1353312"/>
          <a:ext cx="6875780" cy="27889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9990"/>
                <a:gridCol w="2247900"/>
                <a:gridCol w="1189990"/>
                <a:gridCol w="2247900"/>
              </a:tblGrid>
              <a:tr h="557784"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盖板材料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适用与特点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垫板材料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适用与特点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0E2137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酚醛纸盖板</a:t>
                      </a:r>
                      <a:endParaRPr sz="1200" b="0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弹性与表面硬度适中，一般 PCB 钻孔通用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酚醛树脂纸垫板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导热性与平整性好，适合更小孔径、更高速钻孔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涂树脂铝盖板</a:t>
                      </a:r>
                      <a:endParaRPr sz="1200" b="0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高导热高耐磨，HDI / 密集 BGA / IC 载板 / 挠性板微孔首选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蜜胺木垫板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刚性好，适合对出口毛刺要求高的场合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普通铝片</a:t>
                      </a:r>
                      <a:endParaRPr sz="1200" b="0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散热好、成本低，用于一般性钻孔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高密度木纤板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性价比高，通用型垫板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0E21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环氧玻璃布盖板</a:t>
                      </a:r>
                      <a:endParaRPr sz="1200" b="0">
                        <a:solidFill>
                          <a:srgbClr val="0E21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刚性好，用于特定精度要求场合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硅胶缓冲板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2000"/>
                        </a:lnSpc>
                      </a:pPr>
                      <a:r>
                        <a:rPr sz="1200" b="0">
                          <a:solidFill>
                            <a:srgbClr val="1E2A37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超薄板钻孔时上下加缓冲，分散压力防崩裂（约 0.1 mm 厚）</a:t>
                      </a:r>
                      <a:endParaRPr sz="1200" b="0">
                        <a:solidFill>
                          <a:srgbClr val="1E2A37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EAF0F6"/>
                    </a:solidFill>
                  </a:tcPr>
                </a:tc>
              </a:tr>
            </a:tbl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4755198" y="4261104"/>
            <a:ext cx="6876288" cy="1481328"/>
          </a:xfrm>
          <a:prstGeom prst="roundRect">
            <a:avLst>
              <a:gd name="adj" fmla="val 5000"/>
            </a:avLst>
          </a:prstGeom>
          <a:solidFill>
            <a:srgbClr val="FFF6EC"/>
          </a:solidFill>
          <a:ln w="12700">
            <a:solidFill>
              <a:srgbClr val="F0D9B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755198" y="4261104"/>
            <a:ext cx="68580" cy="1481328"/>
          </a:xfrm>
          <a:prstGeom prst="rect">
            <a:avLst/>
          </a:prstGeom>
          <a:solidFill>
            <a:srgbClr val="F28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11230" y="4389120"/>
            <a:ext cx="6400800" cy="215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>
                <a:solidFill>
                  <a:srgbClr val="F2802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选型要点（现场判断顺序）</a:t>
            </a:r>
            <a:endParaRPr b="1" i="0">
              <a:solidFill>
                <a:srgbClr val="F2802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11230" y="4777740"/>
            <a:ext cx="182880" cy="182880"/>
          </a:xfrm>
          <a:prstGeom prst="rect">
            <a:avLst/>
          </a:prstGeom>
          <a:solidFill>
            <a:srgbClr val="F28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17" name="TextBox 16"/>
          <p:cNvSpPr txBox="1"/>
          <p:nvPr/>
        </p:nvSpPr>
        <p:spPr>
          <a:xfrm>
            <a:off x="5285550" y="4727448"/>
            <a:ext cx="6163056" cy="220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孔径越小、密度越高 → 越倾向涂树脂铝盖板 + 酚醛纸垫板组合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011230" y="5093207"/>
            <a:ext cx="182880" cy="182880"/>
          </a:xfrm>
          <a:prstGeom prst="rect">
            <a:avLst/>
          </a:prstGeom>
          <a:solidFill>
            <a:srgbClr val="F28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19" name="TextBox 18"/>
          <p:cNvSpPr txBox="1"/>
          <p:nvPr/>
        </p:nvSpPr>
        <p:spPr>
          <a:xfrm>
            <a:off x="5285550" y="5042916"/>
            <a:ext cx="6163056" cy="220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超薄板 / 易崩裂板材 → 上下加缓冲板，并降低下压压力与转速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11230" y="5408675"/>
            <a:ext cx="182880" cy="182880"/>
          </a:xfrm>
          <a:prstGeom prst="rect">
            <a:avLst/>
          </a:prstGeom>
          <a:solidFill>
            <a:srgbClr val="F28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21" name="TextBox 20"/>
          <p:cNvSpPr txBox="1"/>
          <p:nvPr/>
        </p:nvSpPr>
        <p:spPr>
          <a:xfrm>
            <a:off x="5285550" y="5358383"/>
            <a:ext cx="6163056" cy="220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1E2A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要求正反面孔位一致 → 盖板平整度与 CCD 对位能力一并纳入考量</a:t>
            </a:r>
            <a:endParaRPr sz="1200" b="0" i="0">
              <a:solidFill>
                <a:srgbClr val="1E2A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两线测试 vs 四线（开尔文 Kelvin）测试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flipV="1">
            <a:off x="762000" y="1007482"/>
            <a:ext cx="5731529" cy="8518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6477000" y="1333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DC50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两线法（2-wire）</a:t>
            </a:r>
            <a:endParaRPr lang="en-US" sz="1600" b="1" i="0" u="none" strike="noStrike">
              <a:solidFill>
                <a:srgbClr val="DC50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477000" y="1676400"/>
            <a:ext cx="5207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电流和电压走同两根线，</a:t>
            </a:r>
            <a:r>
              <a:rPr lang="en-US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引线电阻 + 探针接触电阻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全部算进测量值。精度 Ω 级，只能判断"断没断"。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477000" y="27940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6A3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四线开尔文法（4-wire Kelvin）</a:t>
            </a:r>
            <a:endParaRPr lang="en-US" sz="1600" b="1" i="0" u="none" strike="noStrike">
              <a:solidFill>
                <a:srgbClr val="16A3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477000" y="3136900"/>
            <a:ext cx="520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Force+/Force- 供恒流，Sense+/Sense- 单独测电压（电压表高阻不取电流）。</a:t>
            </a:r>
            <a:r>
              <a:rPr lang="en-US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消除引线和接触电阻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，精度 mΩ~μΩ 级。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77000" y="43815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705600" y="4533900"/>
            <a:ext cx="48006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FPC 什么场景必须上四线：</a:t>
            </a:r>
            <a:endParaRPr lang="en-US" sz="1200"/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测毫欧级导通电阻，抓孔铜偏薄/线宽细颈/孔内空洞；</a:t>
            </a:r>
            <a:endParaRPr lang="en-US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汽车电子、医疗等高可靠 FPC；</a:t>
            </a:r>
            <a:endParaRPr lang="en-US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抓"似断非断"微开路，两线法漏检的缺陷。</a:t>
            </a:r>
            <a:endParaRPr lang="en-US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6" name="Rounded Rectangle 9"/>
          <p:cNvSpPr/>
          <p:nvPr/>
        </p:nvSpPr>
        <p:spPr>
          <a:xfrm>
            <a:off x="685800" y="1335405"/>
            <a:ext cx="5242560" cy="2487930"/>
          </a:xfrm>
          <a:prstGeom prst="roundRect">
            <a:avLst>
              <a:gd name="adj" fmla="val 5000"/>
            </a:avLst>
          </a:prstGeom>
          <a:solidFill>
            <a:srgbClr val="14293F"/>
          </a:solidFill>
          <a:ln w="12700">
            <a:solidFill>
              <a:srgbClr val="244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57" name="TextBox 10"/>
          <p:cNvSpPr txBox="1"/>
          <p:nvPr/>
        </p:nvSpPr>
        <p:spPr>
          <a:xfrm>
            <a:off x="932815" y="1481455"/>
            <a:ext cx="4758055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F2802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两线测试（Two-Wire）</a:t>
            </a:r>
            <a:endParaRPr sz="1400" b="1" i="0">
              <a:solidFill>
                <a:srgbClr val="F2802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TextBox 11"/>
          <p:cNvSpPr txBox="1"/>
          <p:nvPr/>
        </p:nvSpPr>
        <p:spPr>
          <a:xfrm>
            <a:off x="932815" y="1774190"/>
            <a:ext cx="4758055" cy="193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RT = 2RL + 2RC + R</a:t>
            </a:r>
            <a:endParaRPr sz="13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Rectangle 12"/>
          <p:cNvSpPr/>
          <p:nvPr/>
        </p:nvSpPr>
        <p:spPr>
          <a:xfrm>
            <a:off x="1097280" y="2597150"/>
            <a:ext cx="4450080" cy="76200"/>
          </a:xfrm>
          <a:prstGeom prst="rect">
            <a:avLst/>
          </a:prstGeom>
          <a:solidFill>
            <a:srgbClr val="5B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800"/>
          </a:p>
        </p:txBody>
      </p:sp>
      <p:sp>
        <p:nvSpPr>
          <p:cNvPr id="60" name="Rectangle 13"/>
          <p:cNvSpPr/>
          <p:nvPr/>
        </p:nvSpPr>
        <p:spPr>
          <a:xfrm>
            <a:off x="1097280" y="3145790"/>
            <a:ext cx="4450080" cy="76200"/>
          </a:xfrm>
          <a:prstGeom prst="rect">
            <a:avLst/>
          </a:prstGeom>
          <a:solidFill>
            <a:srgbClr val="5B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61" name="Rectangle 14"/>
          <p:cNvSpPr/>
          <p:nvPr/>
        </p:nvSpPr>
        <p:spPr>
          <a:xfrm>
            <a:off x="1097280" y="2597150"/>
            <a:ext cx="76200" cy="481965"/>
          </a:xfrm>
          <a:prstGeom prst="rect">
            <a:avLst/>
          </a:prstGeom>
          <a:solidFill>
            <a:srgbClr val="5B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62" name="Rectangle 15"/>
          <p:cNvSpPr/>
          <p:nvPr/>
        </p:nvSpPr>
        <p:spPr>
          <a:xfrm>
            <a:off x="5673725" y="2597150"/>
            <a:ext cx="76200" cy="481965"/>
          </a:xfrm>
          <a:prstGeom prst="rect">
            <a:avLst/>
          </a:prstGeom>
          <a:solidFill>
            <a:srgbClr val="5B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63" name="Rounded Rectangle 16"/>
          <p:cNvSpPr/>
          <p:nvPr/>
        </p:nvSpPr>
        <p:spPr>
          <a:xfrm>
            <a:off x="1426210" y="2386965"/>
            <a:ext cx="925195" cy="401320"/>
          </a:xfrm>
          <a:prstGeom prst="roundRect">
            <a:avLst>
              <a:gd name="adj" fmla="val 14000"/>
            </a:avLst>
          </a:prstGeom>
          <a:solidFill>
            <a:srgbClr val="17314F"/>
          </a:solidFill>
          <a:ln w="9525">
            <a:solidFill>
              <a:srgbClr val="7FA6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800"/>
          </a:p>
        </p:txBody>
      </p:sp>
      <p:sp>
        <p:nvSpPr>
          <p:cNvPr id="64" name="TextBox 17"/>
          <p:cNvSpPr txBox="1"/>
          <p:nvPr/>
        </p:nvSpPr>
        <p:spPr>
          <a:xfrm>
            <a:off x="1426210" y="2524125"/>
            <a:ext cx="925195" cy="193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DCE7F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源+表</a:t>
            </a:r>
            <a:endParaRPr sz="1200" b="1" i="0">
              <a:solidFill>
                <a:srgbClr val="DCE7F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5" name="Rounded Rectangle 18"/>
          <p:cNvSpPr/>
          <p:nvPr/>
        </p:nvSpPr>
        <p:spPr>
          <a:xfrm>
            <a:off x="3108960" y="2459990"/>
            <a:ext cx="300355" cy="273685"/>
          </a:xfrm>
          <a:prstGeom prst="roundRect">
            <a:avLst>
              <a:gd name="adj" fmla="val 18000"/>
            </a:avLst>
          </a:prstGeom>
          <a:solidFill>
            <a:srgbClr val="F28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800"/>
          </a:p>
        </p:txBody>
      </p:sp>
      <p:sp>
        <p:nvSpPr>
          <p:cNvPr id="66" name="TextBox 19"/>
          <p:cNvSpPr txBox="1"/>
          <p:nvPr/>
        </p:nvSpPr>
        <p:spPr>
          <a:xfrm>
            <a:off x="3108960" y="2528570"/>
            <a:ext cx="300355" cy="1771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RC</a:t>
            </a:r>
            <a:endParaRPr sz="10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7" name="Rounded Rectangle 20"/>
          <p:cNvSpPr/>
          <p:nvPr/>
        </p:nvSpPr>
        <p:spPr>
          <a:xfrm>
            <a:off x="4023360" y="2414270"/>
            <a:ext cx="705485" cy="353695"/>
          </a:xfrm>
          <a:prstGeom prst="roundRect">
            <a:avLst>
              <a:gd name="adj" fmla="val 14000"/>
            </a:avLst>
          </a:prstGeom>
          <a:solidFill>
            <a:srgbClr val="10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800"/>
          </a:p>
        </p:txBody>
      </p:sp>
      <p:sp>
        <p:nvSpPr>
          <p:cNvPr id="68" name="TextBox 21"/>
          <p:cNvSpPr txBox="1"/>
          <p:nvPr/>
        </p:nvSpPr>
        <p:spPr>
          <a:xfrm>
            <a:off x="4023360" y="2515235"/>
            <a:ext cx="705485" cy="193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 被测</a:t>
            </a:r>
            <a:endParaRPr sz="105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9" name="Rounded Rectangle 22"/>
          <p:cNvSpPr/>
          <p:nvPr/>
        </p:nvSpPr>
        <p:spPr>
          <a:xfrm>
            <a:off x="5358130" y="2459990"/>
            <a:ext cx="300355" cy="273685"/>
          </a:xfrm>
          <a:prstGeom prst="roundRect">
            <a:avLst>
              <a:gd name="adj" fmla="val 18000"/>
            </a:avLst>
          </a:prstGeom>
          <a:solidFill>
            <a:srgbClr val="F28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800"/>
          </a:p>
        </p:txBody>
      </p:sp>
      <p:sp>
        <p:nvSpPr>
          <p:cNvPr id="70" name="TextBox 23"/>
          <p:cNvSpPr txBox="1"/>
          <p:nvPr/>
        </p:nvSpPr>
        <p:spPr>
          <a:xfrm>
            <a:off x="5358130" y="2528570"/>
            <a:ext cx="300355" cy="1771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RC</a:t>
            </a:r>
            <a:endParaRPr sz="10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1" name="TextBox 24"/>
          <p:cNvSpPr txBox="1"/>
          <p:nvPr/>
        </p:nvSpPr>
        <p:spPr>
          <a:xfrm>
            <a:off x="2395855" y="2322830"/>
            <a:ext cx="705485" cy="1771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2802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RL</a:t>
            </a:r>
            <a:endParaRPr sz="1050" b="1" i="0">
              <a:solidFill>
                <a:srgbClr val="F2802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2" name="TextBox 25"/>
          <p:cNvSpPr txBox="1"/>
          <p:nvPr/>
        </p:nvSpPr>
        <p:spPr>
          <a:xfrm>
            <a:off x="4773295" y="2322830"/>
            <a:ext cx="705485" cy="1771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F2802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RL</a:t>
            </a:r>
            <a:endParaRPr sz="1050" b="1" i="0">
              <a:solidFill>
                <a:srgbClr val="F2802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3" name="TextBox 26"/>
          <p:cNvSpPr txBox="1"/>
          <p:nvPr/>
        </p:nvSpPr>
        <p:spPr>
          <a:xfrm>
            <a:off x="1514475" y="2129790"/>
            <a:ext cx="4229735" cy="193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8FA6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同一对探针既送电流又取电压 → 全部串入量测回路</a:t>
            </a:r>
            <a:endParaRPr sz="1050" b="0" i="0">
              <a:solidFill>
                <a:srgbClr val="8FA6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4" name="TextBox 27"/>
          <p:cNvSpPr txBox="1"/>
          <p:nvPr/>
        </p:nvSpPr>
        <p:spPr>
          <a:xfrm>
            <a:off x="888365" y="3422015"/>
            <a:ext cx="4802505" cy="3536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6000"/>
              </a:lnSpc>
            </a:pPr>
            <a:r>
              <a:rPr sz="1050" b="0" i="0">
                <a:solidFill>
                  <a:srgbClr val="B7C6D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引线电阻 RL 与接触电阻 RC 全部计入结果。当 R 本身只有 mΩ 级时，2RL+2RC 可能比 R 还大，读数已无意义。</a:t>
            </a:r>
            <a:endParaRPr sz="1050" b="0" i="0">
              <a:solidFill>
                <a:srgbClr val="B7C6D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5" name="Rounded Rectangle 28"/>
          <p:cNvSpPr/>
          <p:nvPr/>
        </p:nvSpPr>
        <p:spPr>
          <a:xfrm>
            <a:off x="685800" y="4023360"/>
            <a:ext cx="5242560" cy="2707005"/>
          </a:xfrm>
          <a:prstGeom prst="roundRect">
            <a:avLst>
              <a:gd name="adj" fmla="val 5000"/>
            </a:avLst>
          </a:prstGeom>
          <a:solidFill>
            <a:srgbClr val="14293F"/>
          </a:solidFill>
          <a:ln w="12700">
            <a:solidFill>
              <a:srgbClr val="244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76" name="TextBox 29"/>
          <p:cNvSpPr txBox="1"/>
          <p:nvPr/>
        </p:nvSpPr>
        <p:spPr>
          <a:xfrm>
            <a:off x="932815" y="4169410"/>
            <a:ext cx="4766310" cy="26225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0A8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四线测试（Four-Wire / 开尔文）</a:t>
            </a:r>
            <a:endParaRPr sz="1400" b="1" i="0">
              <a:solidFill>
                <a:srgbClr val="10A8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7" name="TextBox 30"/>
          <p:cNvSpPr txBox="1"/>
          <p:nvPr/>
        </p:nvSpPr>
        <p:spPr>
          <a:xfrm>
            <a:off x="932815" y="4462145"/>
            <a:ext cx="4766310" cy="21018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RT ≈ R    （当电压表内阻 RO → ∞）</a:t>
            </a:r>
            <a:endParaRPr sz="13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8" name="Rectangle 31"/>
          <p:cNvSpPr/>
          <p:nvPr/>
        </p:nvSpPr>
        <p:spPr>
          <a:xfrm>
            <a:off x="1097280" y="5285105"/>
            <a:ext cx="4433570" cy="76200"/>
          </a:xfrm>
          <a:prstGeom prst="rect">
            <a:avLst/>
          </a:prstGeom>
          <a:solidFill>
            <a:srgbClr val="5B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800"/>
          </a:p>
        </p:txBody>
      </p:sp>
      <p:sp>
        <p:nvSpPr>
          <p:cNvPr id="79" name="Rectangle 32"/>
          <p:cNvSpPr/>
          <p:nvPr/>
        </p:nvSpPr>
        <p:spPr>
          <a:xfrm>
            <a:off x="1097280" y="5728970"/>
            <a:ext cx="4511040" cy="80645"/>
          </a:xfrm>
          <a:prstGeom prst="rect">
            <a:avLst/>
          </a:prstGeom>
          <a:solidFill>
            <a:srgbClr val="5B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80" name="Rectangle 33"/>
          <p:cNvSpPr/>
          <p:nvPr/>
        </p:nvSpPr>
        <p:spPr>
          <a:xfrm>
            <a:off x="1097280" y="5285105"/>
            <a:ext cx="76200" cy="524510"/>
          </a:xfrm>
          <a:prstGeom prst="rect">
            <a:avLst/>
          </a:prstGeom>
          <a:solidFill>
            <a:srgbClr val="5B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81" name="Rectangle 34"/>
          <p:cNvSpPr/>
          <p:nvPr/>
        </p:nvSpPr>
        <p:spPr>
          <a:xfrm>
            <a:off x="5564505" y="5285105"/>
            <a:ext cx="76200" cy="524510"/>
          </a:xfrm>
          <a:prstGeom prst="rect">
            <a:avLst/>
          </a:prstGeom>
          <a:solidFill>
            <a:srgbClr val="5B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82" name="Rounded Rectangle 35"/>
          <p:cNvSpPr/>
          <p:nvPr/>
        </p:nvSpPr>
        <p:spPr>
          <a:xfrm>
            <a:off x="1371600" y="5074920"/>
            <a:ext cx="944245" cy="436880"/>
          </a:xfrm>
          <a:prstGeom prst="roundRect">
            <a:avLst>
              <a:gd name="adj" fmla="val 14000"/>
            </a:avLst>
          </a:prstGeom>
          <a:solidFill>
            <a:srgbClr val="17314F"/>
          </a:solidFill>
          <a:ln w="9525">
            <a:solidFill>
              <a:srgbClr val="7FA6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800"/>
          </a:p>
        </p:txBody>
      </p:sp>
      <p:sp>
        <p:nvSpPr>
          <p:cNvPr id="83" name="TextBox 36"/>
          <p:cNvSpPr txBox="1"/>
          <p:nvPr/>
        </p:nvSpPr>
        <p:spPr>
          <a:xfrm>
            <a:off x="1371600" y="5212080"/>
            <a:ext cx="944245" cy="21018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DCE7F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恒流源</a:t>
            </a:r>
            <a:endParaRPr sz="1200" b="1" i="0">
              <a:solidFill>
                <a:srgbClr val="DCE7F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4" name="Rounded Rectangle 37"/>
          <p:cNvSpPr/>
          <p:nvPr/>
        </p:nvSpPr>
        <p:spPr>
          <a:xfrm>
            <a:off x="2670175" y="5147945"/>
            <a:ext cx="396240" cy="297180"/>
          </a:xfrm>
          <a:prstGeom prst="roundRect">
            <a:avLst>
              <a:gd name="adj" fmla="val 18000"/>
            </a:avLst>
          </a:prstGeom>
          <a:solidFill>
            <a:srgbClr val="1E7A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800"/>
          </a:p>
        </p:txBody>
      </p:sp>
      <p:sp>
        <p:nvSpPr>
          <p:cNvPr id="85" name="TextBox 38"/>
          <p:cNvSpPr txBox="1"/>
          <p:nvPr/>
        </p:nvSpPr>
        <p:spPr>
          <a:xfrm>
            <a:off x="2670175" y="5216525"/>
            <a:ext cx="396240" cy="19240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9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Force</a:t>
            </a:r>
            <a:endParaRPr sz="9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8" name="Rounded Rectangle 41"/>
          <p:cNvSpPr/>
          <p:nvPr/>
        </p:nvSpPr>
        <p:spPr>
          <a:xfrm>
            <a:off x="4114800" y="5102225"/>
            <a:ext cx="719455" cy="384810"/>
          </a:xfrm>
          <a:prstGeom prst="roundRect">
            <a:avLst>
              <a:gd name="adj" fmla="val 14000"/>
            </a:avLst>
          </a:prstGeom>
          <a:solidFill>
            <a:srgbClr val="10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800"/>
          </a:p>
        </p:txBody>
      </p:sp>
      <p:sp>
        <p:nvSpPr>
          <p:cNvPr id="89" name="TextBox 42"/>
          <p:cNvSpPr txBox="1"/>
          <p:nvPr/>
        </p:nvSpPr>
        <p:spPr>
          <a:xfrm>
            <a:off x="4114800" y="5203190"/>
            <a:ext cx="719455" cy="21018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 被测</a:t>
            </a:r>
            <a:endParaRPr sz="105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" name="Rounded Rectangle 43"/>
          <p:cNvSpPr/>
          <p:nvPr/>
        </p:nvSpPr>
        <p:spPr>
          <a:xfrm>
            <a:off x="5175885" y="5147945"/>
            <a:ext cx="431800" cy="297180"/>
          </a:xfrm>
          <a:prstGeom prst="roundRect">
            <a:avLst>
              <a:gd name="adj" fmla="val 18000"/>
            </a:avLst>
          </a:prstGeom>
          <a:solidFill>
            <a:srgbClr val="1E7A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800"/>
          </a:p>
        </p:txBody>
      </p:sp>
      <p:sp>
        <p:nvSpPr>
          <p:cNvPr id="92" name="Rounded Rectangle 45"/>
          <p:cNvSpPr/>
          <p:nvPr/>
        </p:nvSpPr>
        <p:spPr>
          <a:xfrm>
            <a:off x="3901440" y="5909945"/>
            <a:ext cx="1169670" cy="454660"/>
          </a:xfrm>
          <a:prstGeom prst="roundRect">
            <a:avLst>
              <a:gd name="adj" fmla="val 14000"/>
            </a:avLst>
          </a:prstGeom>
          <a:solidFill>
            <a:srgbClr val="7A5B12"/>
          </a:solidFill>
          <a:ln w="9525">
            <a:solidFill>
              <a:srgbClr val="D8A7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93" name="TextBox 46"/>
          <p:cNvSpPr txBox="1"/>
          <p:nvPr/>
        </p:nvSpPr>
        <p:spPr>
          <a:xfrm>
            <a:off x="3901440" y="6040120"/>
            <a:ext cx="1169670" cy="21018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FFE9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高阻电压表</a:t>
            </a:r>
            <a:endParaRPr sz="1200" b="1" i="0">
              <a:solidFill>
                <a:srgbClr val="FFE9B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4" name="Rectangle 47"/>
          <p:cNvSpPr/>
          <p:nvPr/>
        </p:nvSpPr>
        <p:spPr>
          <a:xfrm>
            <a:off x="4139565" y="5563870"/>
            <a:ext cx="76200" cy="347345"/>
          </a:xfrm>
          <a:prstGeom prst="rect">
            <a:avLst/>
          </a:prstGeom>
          <a:solidFill>
            <a:srgbClr val="D8A7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95" name="Rectangle 48"/>
          <p:cNvSpPr/>
          <p:nvPr/>
        </p:nvSpPr>
        <p:spPr>
          <a:xfrm>
            <a:off x="4834255" y="5564505"/>
            <a:ext cx="76200" cy="346075"/>
          </a:xfrm>
          <a:prstGeom prst="rect">
            <a:avLst/>
          </a:prstGeom>
          <a:solidFill>
            <a:srgbClr val="D8A7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96" name="Rectangle 49"/>
          <p:cNvSpPr/>
          <p:nvPr/>
        </p:nvSpPr>
        <p:spPr>
          <a:xfrm>
            <a:off x="3974465" y="5563235"/>
            <a:ext cx="198120" cy="76200"/>
          </a:xfrm>
          <a:prstGeom prst="rect">
            <a:avLst/>
          </a:prstGeom>
          <a:solidFill>
            <a:srgbClr val="D8A7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800"/>
          </a:p>
        </p:txBody>
      </p:sp>
      <p:sp>
        <p:nvSpPr>
          <p:cNvPr id="97" name="Rectangle 50"/>
          <p:cNvSpPr/>
          <p:nvPr/>
        </p:nvSpPr>
        <p:spPr>
          <a:xfrm>
            <a:off x="4834255" y="5563235"/>
            <a:ext cx="198120" cy="76200"/>
          </a:xfrm>
          <a:prstGeom prst="rect">
            <a:avLst/>
          </a:prstGeom>
          <a:solidFill>
            <a:srgbClr val="D8A7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800"/>
          </a:p>
        </p:txBody>
      </p:sp>
      <p:sp>
        <p:nvSpPr>
          <p:cNvPr id="98" name="TextBox 51"/>
          <p:cNvSpPr txBox="1"/>
          <p:nvPr/>
        </p:nvSpPr>
        <p:spPr>
          <a:xfrm>
            <a:off x="1200785" y="4864735"/>
            <a:ext cx="4406900" cy="21018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8FA6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电流走 Force 针，电压由 Sense 针单独取 → 接触电阻几乎不影响读数</a:t>
            </a:r>
            <a:endParaRPr sz="1050" b="0" i="0">
              <a:solidFill>
                <a:srgbClr val="8FA6B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9" name="TextBox 52"/>
          <p:cNvSpPr txBox="1"/>
          <p:nvPr/>
        </p:nvSpPr>
        <p:spPr>
          <a:xfrm>
            <a:off x="932815" y="6344920"/>
            <a:ext cx="4811395" cy="3848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6000"/>
              </a:lnSpc>
            </a:pPr>
            <a:r>
              <a:rPr sz="1050" b="0" i="0">
                <a:solidFill>
                  <a:srgbClr val="B7C6D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电流与电压路径分离：电压表几乎不取电流，RL 与 RC 上的压降可忽略，因此能准确量测 mΩ 级阻值。</a:t>
            </a:r>
            <a:endParaRPr sz="1050" b="0" i="0">
              <a:solidFill>
                <a:srgbClr val="B7C6D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0" name="Rectangle 48"/>
          <p:cNvSpPr/>
          <p:nvPr/>
        </p:nvSpPr>
        <p:spPr>
          <a:xfrm>
            <a:off x="4956175" y="5361305"/>
            <a:ext cx="76200" cy="278130"/>
          </a:xfrm>
          <a:prstGeom prst="rect">
            <a:avLst/>
          </a:prstGeom>
          <a:solidFill>
            <a:srgbClr val="D8A7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101" name="Rectangle 47"/>
          <p:cNvSpPr/>
          <p:nvPr/>
        </p:nvSpPr>
        <p:spPr>
          <a:xfrm>
            <a:off x="3947160" y="5343525"/>
            <a:ext cx="76200" cy="295910"/>
          </a:xfrm>
          <a:prstGeom prst="rect">
            <a:avLst/>
          </a:prstGeom>
          <a:solidFill>
            <a:srgbClr val="D8A7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87" name="TextBox 40"/>
          <p:cNvSpPr txBox="1"/>
          <p:nvPr/>
        </p:nvSpPr>
        <p:spPr>
          <a:xfrm>
            <a:off x="3857625" y="5524500"/>
            <a:ext cx="396240" cy="1854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9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Sense</a:t>
            </a:r>
            <a:endParaRPr sz="9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1" name="TextBox 44"/>
          <p:cNvSpPr txBox="1"/>
          <p:nvPr/>
        </p:nvSpPr>
        <p:spPr>
          <a:xfrm>
            <a:off x="4737735" y="5530850"/>
            <a:ext cx="431800" cy="19240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9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Sense</a:t>
            </a:r>
            <a:endParaRPr sz="9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2" name="TextBox 38"/>
          <p:cNvSpPr txBox="1"/>
          <p:nvPr/>
        </p:nvSpPr>
        <p:spPr>
          <a:xfrm>
            <a:off x="5185410" y="5212715"/>
            <a:ext cx="396240" cy="19240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9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Force</a:t>
            </a:r>
            <a:endParaRPr sz="9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常见电测不良与误判模式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flipV="1">
            <a:off x="762000" y="997585"/>
            <a:ext cx="3820795" cy="18415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C503C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635000" y="1333500"/>
          <a:ext cx="10922000" cy="5207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32000"/>
                <a:gridCol w="4318000"/>
                <a:gridCol w="4572000"/>
              </a:tblGrid>
              <a:tr h="5207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不良现象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核心成因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改善对策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</a:tr>
              <a:tr h="673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OPEN</a:t>
                      </a:r>
                      <a:endParaRPr lang="en-US" sz="1400" b="1" i="0" u="none" strike="noStrike">
                        <a:solidFill>
                          <a:srgbClr val="DC503C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探针压力不足、金面氧化、探针磨损、接触电阻大</a:t>
                      </a:r>
                      <a:r>
                        <a:rPr lang="en-US" sz="14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、探针咬死</a:t>
                      </a:r>
                      <a:r>
                        <a:rPr lang="zh-CN" altLang="en-US" sz="14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、</a:t>
                      </a:r>
                      <a:r>
                        <a:rPr lang="en-US" sz="14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FPC 位移、FPC</a:t>
                      </a:r>
                      <a:r>
                        <a:rPr lang="zh-CN" altLang="en-US" sz="14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涨缩、</a:t>
                      </a:r>
                      <a:r>
                        <a:rPr lang="en-US" altLang="zh-CN" sz="14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FPC</a:t>
                      </a:r>
                      <a:r>
                        <a:rPr lang="zh-CN" altLang="en-US" sz="14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异常</a:t>
                      </a:r>
                      <a:endParaRPr lang="en-US" sz="1400"/>
                    </a:p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endParaRPr lang="en-US" sz="14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定期磨探针/换针；增加压合量；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依据涨缩开立治具或减少测试片数</a:t>
                      </a:r>
                      <a:r>
                        <a:rPr lang="en-US" sz="14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；</a:t>
                      </a:r>
                      <a:r>
                        <a:rPr lang="zh-CN" altLang="en-US" sz="14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异常点位分析</a:t>
                      </a:r>
                      <a:endParaRPr lang="zh-CN" altLang="en-US" sz="1400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73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short</a:t>
                      </a:r>
                      <a:endParaRPr lang="en-US" sz="1400" b="1" i="0" u="none" strike="noStrike">
                        <a:solidFill>
                          <a:srgbClr val="DC503C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FPC 位移、针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模</a:t>
                      </a: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有异物、探针咬死</a:t>
                      </a:r>
                      <a:r>
                        <a:rPr lang="zh-CN" altLang="en-US" sz="14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、</a:t>
                      </a:r>
                      <a:r>
                        <a:rPr lang="en-US" altLang="zh-CN" sz="14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FPC</a:t>
                      </a:r>
                      <a:r>
                        <a:rPr lang="zh-CN" altLang="en-US" sz="14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异常</a:t>
                      </a:r>
                      <a:endParaRPr lang="zh-CN" altLang="en-US" sz="1400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清洁针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模</a:t>
                      </a: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；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查看短路点相同网络所有关联点</a:t>
                      </a:r>
                      <a:endParaRPr lang="zh-CN" alt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73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卡针/不回弹</a:t>
                      </a:r>
                      <a:endParaRPr lang="en-US" sz="1400" b="1" i="0" u="none" strike="noStrike">
                        <a:solidFill>
                          <a:srgbClr val="DC503C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针套进屑、弹簧疲劳、压合过行程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清洁探针；定期换针；调整压合行程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73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针压痕过深</a:t>
                      </a:r>
                      <a:endParaRPr lang="en-US" sz="1400" b="1" i="0" u="none" strike="noStrike">
                        <a:solidFill>
                          <a:srgbClr val="DC503C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针压过大、针尖尖利、压合时间长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检查弹簧管弹力是否合规</a:t>
                      </a: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；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增加垫板减少探针悬出高度；</a:t>
                      </a: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监控压痕深度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73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断针/歪针</a:t>
                      </a:r>
                      <a:endParaRPr lang="en-US" sz="1400" b="1" i="0" u="none" strike="noStrike">
                        <a:solidFill>
                          <a:srgbClr val="DC503C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FPC 翘曲、定位偏、压合冲击力大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、弹簧管卡死</a:t>
                      </a:r>
                      <a:endParaRPr lang="zh-CN" alt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校平 FPC；校定位；加缓冲压合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；更换弹簧管</a:t>
                      </a:r>
                      <a:endParaRPr lang="zh-CN" alt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73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绝缘电阻不良</a:t>
                      </a:r>
                      <a:endParaRPr lang="en-US" sz="1400" b="1" i="0" u="none" strike="noStrike">
                        <a:solidFill>
                          <a:srgbClr val="DC503C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PI 吸湿、离子污染、防焊针孔、环境湿度大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、碳粉残留</a:t>
                      </a:r>
                      <a:endParaRPr lang="zh-CN" alt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测试前烘烤；车间控湿 &lt;60%RH；检查水洗</a:t>
                      </a:r>
                      <a:r>
                        <a:rPr lang="zh-CN" alt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；喷砂或</a:t>
                      </a:r>
                      <a:r>
                        <a:rPr lang="en-US" altLang="zh-CN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plasma</a:t>
                      </a:r>
                      <a:endParaRPr lang="en-US" altLang="zh-CN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477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导通电阻漂移</a:t>
                      </a:r>
                      <a:endParaRPr lang="en-US" sz="1400" b="1" i="0" u="none" strike="noStrike">
                        <a:solidFill>
                          <a:srgbClr val="DC503C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探针接触电阻不稳、四线 Sense 点偏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四线法重校；更换探针；确认 Force/Sense 同侧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测试程序制作与品质判定标准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>
            <a:off x="762000" y="1016000"/>
            <a:ext cx="4476763" cy="1598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541020" y="242316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测试程序制作五步</a:t>
            </a:r>
            <a:endParaRPr lang="en-US" sz="20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41020" y="1778000"/>
            <a:ext cx="5554980" cy="419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导出网表：</a:t>
            </a:r>
            <a:r>
              <a:rPr lang="en-US" sz="16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 CAM/Gerber 提取网络连接关系。</a:t>
            </a:r>
            <a:endParaRPr lang="en-US"/>
          </a:p>
          <a:p>
            <a:pPr marL="0" indent="0" algn="l">
              <a:lnSpc>
                <a:spcPct val="150000"/>
              </a:lnSpc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布针：</a:t>
            </a:r>
            <a:r>
              <a:rPr lang="en-US" sz="16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软件自动布针或手动指定针点，对应每个网络节点。</a:t>
            </a:r>
            <a:endParaRPr lang="en-US" sz="16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设阈值：</a:t>
            </a:r>
            <a:r>
              <a:rPr lang="en-US" sz="16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设定开路/短路电阻、绝缘电压、导通电阻上下限。</a:t>
            </a:r>
            <a:endParaRPr lang="en-US" sz="16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④ 首件验证：</a:t>
            </a:r>
            <a:r>
              <a:rPr lang="en-US" sz="16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用已知 OK 板和已知 NG 板双向验证程序。</a:t>
            </a:r>
            <a:endParaRPr lang="en-US" sz="16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⑤ 量产：</a:t>
            </a:r>
            <a:r>
              <a:rPr lang="en-US" sz="16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100% 全检，NG 自动标记并复判。</a:t>
            </a:r>
            <a:endParaRPr lang="en-US" sz="16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477000" y="1333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判定阈值参考</a:t>
            </a:r>
            <a:endParaRPr lang="en-US" sz="11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6477000" y="1778000"/>
          <a:ext cx="5207000" cy="355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51000"/>
                <a:gridCol w="1905000"/>
                <a:gridCol w="1651000"/>
              </a:tblGrid>
              <a:tr h="5080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项目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典型阈值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判定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开路电阻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&gt; 50Ω~1kΩ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开路 NG</a:t>
                      </a:r>
                      <a:endParaRPr lang="en-US" sz="1400" b="1" i="0" u="none" strike="noStrike">
                        <a:solidFill>
                          <a:srgbClr val="DC503C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短路电阻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&lt; 10~50Ω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短路 NG</a:t>
                      </a:r>
                      <a:endParaRPr lang="en-US" sz="1400" b="1" i="0" u="none" strike="noStrike">
                        <a:solidFill>
                          <a:srgbClr val="DC503C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导通电阻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规格 ±20%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B45309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超限 NG</a:t>
                      </a:r>
                      <a:endParaRPr lang="en-US" sz="1400" b="1" i="0" u="none" strike="noStrike">
                        <a:solidFill>
                          <a:srgbClr val="B45309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绝缘电阻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500V / &gt;100MΩ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低绝缘 NG</a:t>
                      </a:r>
                      <a:endParaRPr lang="en-US" sz="1400" b="1" i="0" u="none" strike="noStrike">
                        <a:solidFill>
                          <a:srgbClr val="DC503C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针点覆盖率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100% 网络</a:t>
                      </a:r>
                      <a:endParaRPr lang="en-US" sz="14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16A34A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缺针即停</a:t>
                      </a:r>
                      <a:endParaRPr lang="en-US" sz="1400" b="1" i="0" u="none" strike="noStrike">
                        <a:solidFill>
                          <a:srgbClr val="16A34A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90,&quot;left&quot;:60,&quot;top&quot;:175,&quot;width&quot;:845}"/>
</p:tagLst>
</file>

<file path=ppt/tags/tag2.xml><?xml version="1.0" encoding="utf-8"?>
<p:tagLst xmlns:p="http://schemas.openxmlformats.org/presentationml/2006/main">
  <p:tag name="KSO_WM_DIAGRAM_VIRTUALLY_FRAME" val="{&quot;height&quot;:290,&quot;left&quot;:60,&quot;top&quot;:175,&quot;width&quot;:845}"/>
</p:tagLst>
</file>

<file path=ppt/tags/tag3.xml><?xml version="1.0" encoding="utf-8"?>
<p:tagLst xmlns:p="http://schemas.openxmlformats.org/presentationml/2006/main">
  <p:tag name="KSO_WM_DIAGRAM_VIRTUALLY_FRAME" val="{&quot;height&quot;:290,&quot;left&quot;:60,&quot;top&quot;:175,&quot;width&quot;:845}"/>
</p:tagLst>
</file>

<file path=ppt/tags/tag4.xml><?xml version="1.0" encoding="utf-8"?>
<p:tagLst xmlns:p="http://schemas.openxmlformats.org/presentationml/2006/main">
  <p:tag name="KSO_WM_DIAGRAM_VIRTUALLY_FRAME" val="{&quot;height&quot;:290,&quot;left&quot;:60,&quot;top&quot;:175,&quot;width&quot;:845}"/>
</p:tagLst>
</file>

<file path=ppt/tags/tag5.xml><?xml version="1.0" encoding="utf-8"?>
<p:tagLst xmlns:p="http://schemas.openxmlformats.org/presentationml/2006/main">
  <p:tag name="KSO_WM_DIAGRAM_VIRTUALLY_FRAME" val="{&quot;height&quot;:290,&quot;left&quot;:60,&quot;top&quot;:175,&quot;width&quot;:845}"/>
</p:tagLst>
</file>

<file path=ppt/tags/tag6.xml><?xml version="1.0" encoding="utf-8"?>
<p:tagLst xmlns:p="http://schemas.openxmlformats.org/presentationml/2006/main">
  <p:tag name="KSO_WM_DIAGRAM_VIRTUALLY_FRAME" val="{&quot;height&quot;:290,&quot;left&quot;:60,&quot;top&quot;:175,&quot;width&quot;:845}"/>
</p:tagLst>
</file>

<file path=ppt/tags/tag7.xml><?xml version="1.0" encoding="utf-8"?>
<p:tagLst xmlns:p="http://schemas.openxmlformats.org/presentationml/2006/main">
  <p:tag name="KSO_WM_DIAGRAM_VIRTUALLY_FRAME" val="{&quot;height&quot;:290,&quot;left&quot;:60,&quot;top&quot;:175,&quot;width&quot;:845}"/>
</p:tagLst>
</file>

<file path=ppt/tags/tag8.xml><?xml version="1.0" encoding="utf-8"?>
<p:tagLst xmlns:p="http://schemas.openxmlformats.org/presentationml/2006/main">
  <p:tag name="KSO_WM_DIAGRAM_VIRTUALLY_FRAME" val="{&quot;height&quot;:290,&quot;left&quot;:60,&quot;top&quot;:175,&quot;width&quot;:845}"/>
</p:tagLst>
</file>

<file path=ppt/tags/tag9.xml><?xml version="1.0" encoding="utf-8"?>
<p:tagLst xmlns:p="http://schemas.openxmlformats.org/presentationml/2006/main">
  <p:tag name="KSO_WM_DIAGRAM_VIRTUALLY_FRAME" val="{&quot;height&quot;:290,&quot;left&quot;:60,&quot;top&quot;:175,&quot;width&quot;:845}"/>
</p:tagLst>
</file>

<file path=ppt/tags/tag10.xml><?xml version="1.0" encoding="utf-8"?>
<p:tagLst xmlns:p="http://schemas.openxmlformats.org/presentationml/2006/main">
  <p:tag name="KSO_WM_DIAGRAM_VIRTUALLY_FRAME" val="{&quot;height&quot;:290,&quot;left&quot;:60,&quot;top&quot;:175,&quot;width&quot;:845}"/>
</p:tagLst>
</file>

<file path=ppt/tags/tag11.xml><?xml version="1.0" encoding="utf-8"?>
<p:tagLst xmlns:p="http://schemas.openxmlformats.org/presentationml/2006/main">
  <p:tag name="KSO_WM_DIAGRAM_VIRTUALLY_FRAME" val="{&quot;height&quot;:290,&quot;left&quot;:60,&quot;top&quot;:175,&quot;width&quot;:845}"/>
</p:tagLst>
</file>

<file path=ppt/tags/tag12.xml><?xml version="1.0" encoding="utf-8"?>
<p:tagLst xmlns:p="http://schemas.openxmlformats.org/presentationml/2006/main">
  <p:tag name="KSO_WM_DIAGRAM_VIRTUALLY_FRAME" val="{&quot;height&quot;:290,&quot;left&quot;:60,&quot;top&quot;:175,&quot;width&quot;:845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5703</Words>
  <Application>WPS 演示</Application>
  <PresentationFormat/>
  <Paragraphs>814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Arial</vt:lpstr>
      <vt:lpstr>宋体</vt:lpstr>
      <vt:lpstr>Wingdings</vt:lpstr>
      <vt:lpstr>Arial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金威</cp:lastModifiedBy>
  <cp:revision>2</cp:revision>
  <dcterms:created xsi:type="dcterms:W3CDTF">2026-09-29T12:55:00Z</dcterms:created>
  <dcterms:modified xsi:type="dcterms:W3CDTF">2026-10-07T04:16:31Z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C2BF3DBEB8FB4E339F6D0AEA37BE2614_13</vt:lpwstr>
  </property>
</Properties>
</file>