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FPC制程工艺核心技术培训。今天我们将深入探讨FPC制造流程中的第一道关键工序——钻孔。钻孔技术的精度和效率直接决定了最终产品的性能和良率。本次培训将详细解析CNC机械钻孔和激光镭射钻孔两种主流技术，帮助大家全面掌握这一“咽喉工序”的核心要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谈谈为什么钻孔如此重要。简单来说，钻孔的核心目的就是在多层FPC之间打通通道，让它们能够互相连接，实现电气导通。这一步的质量直接关系到产品的性能、后续工序的成败，甚至是生产成本。一个微小的偏差都可能导致产品报废。随着电子产品越来越小，对钻孔精度的要求也越来越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我们进入第一部分，CNC机械钻孔。顾名思义，这是一种通过计算机控制的机械加工方式。我们把设计好的文件转换成机器能懂的语言，然后CNC钻床就会像一个非常精准的机器人，用高速旋转的钻头在FPC上钻出我们想要的孔。这个过程的核心就是“精准复刻”，把数字设计精确地变成物理现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台精密的CNC钻床是实现高质量钻孔的基础。它包含了高精度的运动平台、高转速的主轴、自动换刀装置等关键部件。特别是真空吸附平台，它能牢牢吸住柔软的FPC，保证加工时不会移动。而钻头本身，通常是用硬质合金或金刚石涂层制成的，非常坚硬耐磨，尺寸可以小到0.1毫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CNC钻孔的流程非常标准化。首先，工程师会在电脑上做好准备工作，生成机器程序。然后，操作员将FPC板放到工作台上固定好。接着，导入程序，机器会自动找到准确的位置。一切准备就绪后，按下启动按钮，机器就会自动完成所有钻孔工作。最后，我们会对完成的产品进行检验，确保质量符合要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CNC钻孔的特点。它的优点是成本低、技术成熟、适用范围广。但缺点也很明显，比如无法加工太小的孔，会产生机械应力和毛刺，效率在加工微孔时也偏低。因此，CNC钻孔主要适用于孔径在0.15毫米以上的常规产品，尤其是对成本比较敏感的项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来看第二种技术：激光镭射钻孔。它和CNC完全不同，是一种非接触式加工。简单说，就是用一束非常强大的激光作为“刀”，瞬间把材料烧蚀掉，从而形成孔。根据激光的不同，原理也分为两种：一种是靠热量烧蚀，另一种是直接打断分子键，后者被称为“冷加工”，对材料的损伤非常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激光钻孔设备主要有两种类型。一种是CO2激光，它能量强、效率高，适合加工绝缘层，但热影响较大。另一种是UV紫外激光，它采用“冷加工”方式，热影响极小，孔壁质量非常好，是目前加工高密度微孔的主流技术，尽管设备成本更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激光钻孔的流程和CNC类似，也需要数据准备、上板固定、对位等步骤。核心区别在于加工环节，激光头会快速移动，用激光束烧蚀出孔。这个过程非常快，而且可以通过控制激光能量来精确控制孔的深度，比如制作盲孔。加工完成后，需要清洁孔内的残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激光钻孔的最大优势是能加工非常小的孔，最小可以达到十几微米，这是实现高密度电路板的关键。同时，因为是非接触加工，不会对柔软的FPC造成机械损伤。但它的设备成本很高，而且处理厚铜箔时效率较低。所以，激光钻孔主要用于高端、高密度的产品，比如手机里的FPC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让大家更直观地理解，我们把两种工艺放在一起对比。从这张表格可以清楚地看到，CNC钻孔在成本和加工中等尺寸孔方面有优势，而激光钻孔则在精度、微孔能力和无应力加工方面完胜。选择哪种工艺，主要取决于产品的孔径要求、精度要求和成本预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非常重要的质量控制部分。我们需要关注几个关键参数：孔位准不准，孔径对不对，孔壁光不光滑，有没有毛刺，干不干净。这些都直接影响后续电镀的质量和最终产品的可靠性。我们通常会使用X-Ray检测机等专业设备来测量这些参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看一些常见的缺陷。比如孔位偏移，可能是因为材料伸缩没补偿好，或者机器没对准。孔径不对，可能是钻头磨损了，或者参数没调好。孔壁粗糙，通常是钻头变钝了。针对这些问题，我们都有相应的解决方法，比如定期校准设备、及时更换钻头、优化工艺参数等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继续看其他缺陷。孔口有毛刺，这在CNC加工中很常见，通常和盖板、钻头以及加工参数有关。孔没打穿或者漏钻了，可能是钻头断了，或者程序有问题。而孔壁污染，在激光加工中可能是能量太高，在CNC加工中可能是吸尘不好。解决这些问题需要我们仔细分析原因，对症下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必须强调安全。安全是生产的第一要务。操作前，必须穿戴好个人防护装备，特别是防静电手环和护目镜。操作旋转设备时绝对不能戴手套。同时，要仔细检查设备状态，确保急停按钮、气压、冷却系统等都正常，钻头也要检查无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2.xml"/><Relationship Id="rId16" Type="http://schemas.openxmlformats.org/officeDocument/2006/relationships/tags" Target="../tags/tag9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image" Target="../media/image5.sv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svg"/><Relationship Id="rId7" Type="http://schemas.openxmlformats.org/officeDocument/2006/relationships/image" Target="../media/image14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17.sv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39" Type="http://schemas.openxmlformats.org/officeDocument/2006/relationships/notesSlide" Target="../notesSlides/notesSlide5.xml"/><Relationship Id="rId38" Type="http://schemas.openxmlformats.org/officeDocument/2006/relationships/slideLayout" Target="../slideLayouts/slideLayout12.xml"/><Relationship Id="rId37" Type="http://schemas.openxmlformats.org/officeDocument/2006/relationships/tags" Target="../tags/tag33.xml"/><Relationship Id="rId36" Type="http://schemas.openxmlformats.org/officeDocument/2006/relationships/tags" Target="../tags/tag32.xml"/><Relationship Id="rId35" Type="http://schemas.openxmlformats.org/officeDocument/2006/relationships/image" Target="../media/image33.svg"/><Relationship Id="rId34" Type="http://schemas.openxmlformats.org/officeDocument/2006/relationships/image" Target="../media/image32.png"/><Relationship Id="rId33" Type="http://schemas.openxmlformats.org/officeDocument/2006/relationships/tags" Target="../tags/tag31.xml"/><Relationship Id="rId32" Type="http://schemas.openxmlformats.org/officeDocument/2006/relationships/tags" Target="../tags/tag30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11.xml"/><Relationship Id="rId29" Type="http://schemas.openxmlformats.org/officeDocument/2006/relationships/image" Target="../media/image31.svg"/><Relationship Id="rId28" Type="http://schemas.openxmlformats.org/officeDocument/2006/relationships/image" Target="../media/image30.png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image" Target="../media/image23.svg"/><Relationship Id="rId22" Type="http://schemas.openxmlformats.org/officeDocument/2006/relationships/image" Target="../media/image22.png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10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image" Target="../media/image5.svg"/><Relationship Id="rId16" Type="http://schemas.openxmlformats.org/officeDocument/2006/relationships/image" Target="../media/image4.png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image" Target="../media/image29.svg"/><Relationship Id="rId10" Type="http://schemas.openxmlformats.org/officeDocument/2006/relationships/image" Target="../media/image28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svg"/><Relationship Id="rId8" Type="http://schemas.openxmlformats.org/officeDocument/2006/relationships/image" Target="../media/image38.png"/><Relationship Id="rId7" Type="http://schemas.openxmlformats.org/officeDocument/2006/relationships/image" Target="../media/image37.svg"/><Relationship Id="rId6" Type="http://schemas.openxmlformats.org/officeDocument/2006/relationships/image" Target="../media/image36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3" Type="http://schemas.openxmlformats.org/officeDocument/2006/relationships/image" Target="../media/image35.svg"/><Relationship Id="rId23" Type="http://schemas.openxmlformats.org/officeDocument/2006/relationships/notesSlide" Target="../notesSlides/notesSlide6.xml"/><Relationship Id="rId22" Type="http://schemas.openxmlformats.org/officeDocument/2006/relationships/slideLayout" Target="../slideLayouts/slideLayout12.xml"/><Relationship Id="rId21" Type="http://schemas.openxmlformats.org/officeDocument/2006/relationships/image" Target="../media/image51.svg"/><Relationship Id="rId20" Type="http://schemas.openxmlformats.org/officeDocument/2006/relationships/image" Target="../media/image50.png"/><Relationship Id="rId2" Type="http://schemas.openxmlformats.org/officeDocument/2006/relationships/image" Target="../media/image34.png"/><Relationship Id="rId19" Type="http://schemas.openxmlformats.org/officeDocument/2006/relationships/image" Target="../media/image49.svg"/><Relationship Id="rId18" Type="http://schemas.openxmlformats.org/officeDocument/2006/relationships/image" Target="../media/image48.png"/><Relationship Id="rId17" Type="http://schemas.openxmlformats.org/officeDocument/2006/relationships/image" Target="../media/image47.svg"/><Relationship Id="rId16" Type="http://schemas.openxmlformats.org/officeDocument/2006/relationships/image" Target="../media/image46.png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image" Target="../media/image43.svg"/><Relationship Id="rId12" Type="http://schemas.openxmlformats.org/officeDocument/2006/relationships/image" Target="../media/image42.png"/><Relationship Id="rId11" Type="http://schemas.openxmlformats.org/officeDocument/2006/relationships/image" Target="../media/image41.svg"/><Relationship Id="rId10" Type="http://schemas.openxmlformats.org/officeDocument/2006/relationships/image" Target="../media/image40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2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3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4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55.jpe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svg"/><Relationship Id="rId8" Type="http://schemas.openxmlformats.org/officeDocument/2006/relationships/image" Target="../media/image66.png"/><Relationship Id="rId7" Type="http://schemas.openxmlformats.org/officeDocument/2006/relationships/image" Target="../media/image65.svg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9" Type="http://schemas.openxmlformats.org/officeDocument/2006/relationships/notesSlide" Target="../notesSlides/notesSlide11.xml"/><Relationship Id="rId18" Type="http://schemas.openxmlformats.org/officeDocument/2006/relationships/slideLayout" Target="../slideLayouts/slideLayout12.xml"/><Relationship Id="rId17" Type="http://schemas.openxmlformats.org/officeDocument/2006/relationships/image" Target="../media/image17.svg"/><Relationship Id="rId16" Type="http://schemas.openxmlformats.org/officeDocument/2006/relationships/image" Target="../media/image16.png"/><Relationship Id="rId15" Type="http://schemas.openxmlformats.org/officeDocument/2006/relationships/image" Target="../media/image71.svg"/><Relationship Id="rId14" Type="http://schemas.openxmlformats.org/officeDocument/2006/relationships/image" Target="../media/image70.png"/><Relationship Id="rId13" Type="http://schemas.openxmlformats.org/officeDocument/2006/relationships/image" Target="../media/image5.svg"/><Relationship Id="rId12" Type="http://schemas.openxmlformats.org/officeDocument/2006/relationships/image" Target="../media/image4.png"/><Relationship Id="rId11" Type="http://schemas.openxmlformats.org/officeDocument/2006/relationships/image" Target="../media/image69.svg"/><Relationship Id="rId10" Type="http://schemas.openxmlformats.org/officeDocument/2006/relationships/image" Target="../media/image68.pn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svg"/><Relationship Id="rId7" Type="http://schemas.openxmlformats.org/officeDocument/2006/relationships/image" Target="../media/image73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72.pn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12.xml"/><Relationship Id="rId14" Type="http://schemas.openxmlformats.org/officeDocument/2006/relationships/image" Target="../media/image80.svg"/><Relationship Id="rId13" Type="http://schemas.openxmlformats.org/officeDocument/2006/relationships/image" Target="../media/image79.png"/><Relationship Id="rId12" Type="http://schemas.openxmlformats.org/officeDocument/2006/relationships/image" Target="../media/image78.svg"/><Relationship Id="rId11" Type="http://schemas.openxmlformats.org/officeDocument/2006/relationships/image" Target="../media/image77.png"/><Relationship Id="rId10" Type="http://schemas.openxmlformats.org/officeDocument/2006/relationships/image" Target="../media/image76.sv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1.jpe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2540000"/>
            <a:ext cx="1016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FPC制程工艺-----------</a:t>
            </a:r>
            <a:r>
              <a:rPr lang="zh-CN" alt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</a:t>
            </a:r>
            <a:endParaRPr lang="zh-CN" altLang="en-US" sz="48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4191000"/>
            <a:ext cx="76200" cy="508000"/>
          </a:xfrm>
          <a:prstGeom prst="roundRect">
            <a:avLst>
              <a:gd name="adj" fmla="val 0"/>
            </a:avLst>
          </a:prstGeom>
          <a:solidFill>
            <a:srgbClr val="00FF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270000" y="41656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钻孔工序深度解析</a:t>
            </a:r>
            <a:r>
              <a:rPr lang="en-US" sz="20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| 从传统机械钻到激光微钻的全流程工艺揭秘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1016000" y="5334000"/>
            <a:ext cx="3048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9200" y="55626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1701800" y="54864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高精度机械钻孔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微米级控深技术与孔径精密控制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7"/>
            </p:custDataLst>
          </p:nvPr>
        </p:nvSpPr>
        <p:spPr>
          <a:xfrm>
            <a:off x="4572000" y="5334000"/>
            <a:ext cx="3048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5200" y="55626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>
            <p:custDataLst>
              <p:tags r:id="rId11"/>
            </p:custDataLst>
          </p:nvPr>
        </p:nvSpPr>
        <p:spPr>
          <a:xfrm>
            <a:off x="5257800" y="54864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激光微孔成型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无接触式加工与超细孔径工艺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2"/>
            </p:custDataLst>
          </p:nvPr>
        </p:nvSpPr>
        <p:spPr>
          <a:xfrm>
            <a:off x="8128000" y="5334000"/>
            <a:ext cx="3048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1200" y="55626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6"/>
            </p:custDataLst>
          </p:nvPr>
        </p:nvSpPr>
        <p:spPr>
          <a:xfrm>
            <a:off x="8813800" y="54864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良率与效率优化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工艺参数调优与智能缺陷检测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前言：钻孔的目的与重要性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77" r="677"/>
          <a:stretch>
            <a:fillRect/>
          </a:stretch>
        </p:blipFill>
        <p:spPr>
          <a:xfrm>
            <a:off x="762000" y="1524000"/>
            <a:ext cx="4826000" cy="2413000"/>
          </a:xfrm>
          <a:prstGeom prst="rect">
            <a:avLst/>
          </a:prstGeom>
          <a:noFill/>
          <a:ln w="25400" cap="flat" cmpd="sng">
            <a:solidFill>
              <a:srgbClr val="00FF7F">
                <a:alpha val="6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191000"/>
            <a:ext cx="4826000" cy="2032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4381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核心本质：层间互连的物理通道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4826000"/>
            <a:ext cx="4445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钻孔是多层FPC实现电气导通的物理基础，通过精密孔道（Vias）为孔金属化提供前提。它是连接内部电路、实现信号传输的“生命线”，精度与质量直接决定了电路的连通性与稳定性，是FPC功能实现的关键前提。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969000" y="1524000"/>
            <a:ext cx="2857500" cy="2095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9500" y="1714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540500" y="16891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电气性能基石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2222500"/>
            <a:ext cx="2476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孔位精度与孔壁质量直接决定阻抗控制、信号完整性及层间连接稳定性，是避免信号衰减与短路的关键保障。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953500" y="1524000"/>
            <a:ext cx="2857500" cy="2095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1714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525000" y="16891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全制程的前提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144000" y="2222500"/>
            <a:ext cx="2476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钻孔质量直接影响电镀均匀性、线路成像精度及蚀刻效果，是后续所有工序顺利进行的基础，决定了生产流程的稳定性。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969000" y="4000500"/>
            <a:ext cx="2857500" cy="2095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9500" y="41910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540500" y="41656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成本控制关键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159500" y="4699000"/>
            <a:ext cx="2476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作为高耗时、高成本工序，微小的钻孔偏差会导致整批次报废，直接影响生产效益，是制造成本控制的核心环节。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53500" y="4000500"/>
            <a:ext cx="2857500" cy="2095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00" y="41910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9525000" y="41656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微型化的引擎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144000" y="4699000"/>
            <a:ext cx="2476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高精度钻孔技术是实现高密度互连（HDI）与电子产品轻薄短小化的核心驱动力，推动FPC工艺向更精密、更集成的方向持续升级。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CNC机械钻孔工艺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651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3975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高精度数控钻床实拍</a:t>
            </a:r>
            <a:br>
              <a:rPr lang="en-US" sz="14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配备CCD视觉对位与20万转高速主轴系统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2000" y="1651000"/>
            <a:ext cx="7112000" cy="14605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12700" cap="flat" cmpd="sng">
            <a:solidFill>
              <a:srgbClr val="00FF7F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762500" y="1803400"/>
            <a:ext cx="673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工艺定义：自动化精密微加工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利用计算机数字控制系统，驱动高速旋转的微型合金钻头，在柔性电路板(FPC)基板上进行微米级精度、自动化批量打孔的关键工艺，是实现线路层间电气互联的物理基础。</a:t>
            </a:r>
            <a:endParaRPr lang="en-US" sz="1400" b="0" i="0" u="none" strike="noStrike">
              <a:solidFill>
                <a:srgbClr val="F0F0F0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572000" y="3556000"/>
            <a:ext cx="2235200" cy="2286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2500" y="37465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81600" y="3746500"/>
            <a:ext cx="165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指令编译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4318000"/>
            <a:ext cx="1981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D2D2D2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将设计图纸(Gerber/Excellon)通过CAM软件转化为机床可识别的NC数控代码，将几何图形解析为精确的运动坐标指令。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10400" y="3556000"/>
            <a:ext cx="2235200" cy="2286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0900" y="3746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620000" y="3746500"/>
            <a:ext cx="165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微米级定位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37400" y="4318000"/>
            <a:ext cx="1981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D2D2D2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数控系统驱动高精度伺服电机，控制工作台在X/Y轴平面进行动态补偿与精准走位，确保孔位偏差控制在±10μm以内。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448800" y="3556000"/>
            <a:ext cx="2235200" cy="2286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39300" y="37465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0058400" y="3746500"/>
            <a:ext cx="165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高速微切削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75800" y="4318000"/>
            <a:ext cx="1981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D2D2D2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最高20万转/分的电主轴带动金刚石涂层钻头，配合精密Z轴进给，对铜箔与基材进行无毛刺、高光洁度的钻孔加工。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CNC机械钻孔工艺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5241" r="5241"/>
          <a:stretch>
            <a:fillRect/>
          </a:stretch>
        </p:blipFill>
        <p:spPr>
          <a:xfrm>
            <a:off x="762000" y="1778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00FF7F">
                <a:alpha val="6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精密微型钻头阵列展示</a:t>
            </a:r>
            <a:br>
              <a:rPr lang="en-US" sz="14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专为PCB/FPC微小孔径加工定制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17780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▍核心设备关键系统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26000" y="2349500"/>
            <a:ext cx="2108200" cy="1714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8400" y="25019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334000" y="25019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微米级定位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978400" y="2921000"/>
            <a:ext cx="1854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DCDCDC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伺服电机驱动精密滚珠丝杠，配合高精度线性导轨，实现X/Y轴微米级动态定位，确保孔位偏差极小。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61200" y="2349500"/>
            <a:ext cx="2108200" cy="1714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3600" y="25019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569200" y="25019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稳固定位系统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213600" y="2921000"/>
            <a:ext cx="1854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DCDCDC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真空吸附平台防止柔性基板变形，视觉对位系统自动识别Mark点，实时补偿位置误差，保障精度。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296400" y="2349500"/>
            <a:ext cx="2108200" cy="17145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48800" y="25019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804400" y="25019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高效自动切削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448800" y="2921000"/>
            <a:ext cx="1854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DCDCDC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高转速电主轴提供强劲切削力，ATC自动换刀装置支持多规格钻头快速切换，实现连续自动化加工。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826000" y="4318000"/>
            <a:ext cx="660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▍精密钻头技术规格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826000" y="4889500"/>
            <a:ext cx="3238500" cy="1397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4953000" y="5016500"/>
            <a:ext cx="2984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超硬耐磨材质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采用硬质合金（碳化钨+钴）基体，表面镀金刚石涂层，硬度高、抗磨损，适配高硅含量的PCB板材加工，显著提升使用寿命。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191500" y="4889500"/>
            <a:ext cx="3238500" cy="1397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8318500" y="5016500"/>
            <a:ext cx="2984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极小孔径覆盖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直径范围0.1mm至6.5mm，针对柔性电路板(FPC)，主流加工规格集中在0.15mm至1.0mm，完美适配高密度互联需求。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CNC机械钻孔工艺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12700" cap="flat" cmpd="sng">
            <a:solidFill>
              <a:srgbClr val="00FF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1968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>
            <p:custDataLst>
              <p:tags r:id="rId6"/>
            </p:custDataLst>
          </p:nvPr>
        </p:nvSpPr>
        <p:spPr>
          <a:xfrm>
            <a:off x="1333500" y="1943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工程准备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952500" y="2413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CAM工程师解析设计图纸，运用专业软件优化钻孔路径与刀具分配，生成高精度的NC加工代码，为自动化生产提供精准指令。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44069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12700" cap="flat" cmpd="sng">
            <a:solidFill>
              <a:srgbClr val="00FF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97400" y="1968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12"/>
            </p:custDataLst>
          </p:nvPr>
        </p:nvSpPr>
        <p:spPr>
          <a:xfrm>
            <a:off x="4978400" y="1943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上板与固定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13"/>
            </p:custDataLst>
          </p:nvPr>
        </p:nvSpPr>
        <p:spPr>
          <a:xfrm>
            <a:off x="4597400" y="2413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将叠层后的FPC基板平整铺在真空吸附台面上，覆盖铝质盖板，启动真空泵形成强负压，确保基板稳固无位移，保障加工精度。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4"/>
            </p:custDataLst>
          </p:nvPr>
        </p:nvSpPr>
        <p:spPr>
          <a:xfrm>
            <a:off x="8051800" y="1778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12700" cap="flat" cmpd="sng">
            <a:solidFill>
              <a:srgbClr val="00FF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42300" y="1968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8"/>
            </p:custDataLst>
          </p:nvPr>
        </p:nvSpPr>
        <p:spPr>
          <a:xfrm>
            <a:off x="8623300" y="1943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程序导入与对位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9"/>
            </p:custDataLst>
          </p:nvPr>
        </p:nvSpPr>
        <p:spPr>
          <a:xfrm>
            <a:off x="8242300" y="2413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NC代码传输至控制系统，设备通过高分辨率光学系统自动识别基板上的Mark点，实时补偿偏差，完成微米级的精准对位。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20"/>
            </p:custDataLst>
          </p:nvPr>
        </p:nvSpPr>
        <p:spPr>
          <a:xfrm>
            <a:off x="762000" y="4191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12700" cap="flat" cmpd="sng">
            <a:solidFill>
              <a:srgbClr val="00FF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52500" y="4381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>
            <p:custDataLst>
              <p:tags r:id="rId24"/>
            </p:custDataLst>
          </p:nvPr>
        </p:nvSpPr>
        <p:spPr>
          <a:xfrm>
            <a:off x="1333500" y="4356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自动钻孔加工</a:t>
            </a:r>
            <a:endParaRPr lang="en-US" sz="1100"/>
          </a:p>
        </p:txBody>
      </p:sp>
      <p:sp>
        <p:nvSpPr>
          <p:cNvPr id="19" name="AutoShape 19"/>
          <p:cNvSpPr/>
          <p:nvPr>
            <p:custDataLst>
              <p:tags r:id="rId25"/>
            </p:custDataLst>
          </p:nvPr>
        </p:nvSpPr>
        <p:spPr>
          <a:xfrm>
            <a:off x="952500" y="4826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设备按预设G代码自动执行钻孔，支持多主轴联动与自动换刀，高效完成微孔、盲孔及异型孔的加工，确保孔壁光滑无毛刺。</a:t>
            </a:r>
            <a:endParaRPr lang="en-US" sz="1100"/>
          </a:p>
        </p:txBody>
      </p:sp>
      <p:sp>
        <p:nvSpPr>
          <p:cNvPr id="20" name="AutoShape 20"/>
          <p:cNvSpPr/>
          <p:nvPr>
            <p:custDataLst>
              <p:tags r:id="rId26"/>
            </p:custDataLst>
          </p:nvPr>
        </p:nvSpPr>
        <p:spPr>
          <a:xfrm>
            <a:off x="4406900" y="4191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12700" cap="flat" cmpd="sng">
            <a:solidFill>
              <a:srgbClr val="00FF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597400" y="43815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>
            <p:custDataLst>
              <p:tags r:id="rId30"/>
            </p:custDataLst>
          </p:nvPr>
        </p:nvSpPr>
        <p:spPr>
          <a:xfrm>
            <a:off x="4978400" y="4356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下板与质量检验</a:t>
            </a:r>
            <a:endParaRPr lang="en-US" sz="1100"/>
          </a:p>
        </p:txBody>
      </p:sp>
      <p:sp>
        <p:nvSpPr>
          <p:cNvPr id="23" name="AutoShape 23"/>
          <p:cNvSpPr/>
          <p:nvPr>
            <p:custDataLst>
              <p:tags r:id="rId31"/>
            </p:custDataLst>
          </p:nvPr>
        </p:nvSpPr>
        <p:spPr>
          <a:xfrm>
            <a:off x="4597400" y="4826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加工完成后取下基板，采用二次元影像仪进行首件全检，重点核查孔位坐标精度、孔径公差及孔壁粗糙度，严控良品标准。</a:t>
            </a:r>
            <a:endParaRPr lang="en-US" sz="1100"/>
          </a:p>
        </p:txBody>
      </p:sp>
      <p:sp>
        <p:nvSpPr>
          <p:cNvPr id="24" name="AutoShape 24"/>
          <p:cNvSpPr/>
          <p:nvPr>
            <p:custDataLst>
              <p:tags r:id="rId32"/>
            </p:custDataLst>
          </p:nvPr>
        </p:nvSpPr>
        <p:spPr>
          <a:xfrm>
            <a:off x="8051800" y="4191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00FF7F">
              <a:alpha val="10000"/>
            </a:srgbClr>
          </a:solidFill>
          <a:ln w="12700" cap="flat" cmpd="sng">
            <a:solidFill>
              <a:srgbClr val="00FF7F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242300" y="43815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>
            <p:custDataLst>
              <p:tags r:id="rId36"/>
            </p:custDataLst>
          </p:nvPr>
        </p:nvSpPr>
        <p:spPr>
          <a:xfrm>
            <a:off x="8623300" y="4356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工艺核心优势</a:t>
            </a:r>
            <a:endParaRPr lang="en-US" sz="1100"/>
          </a:p>
        </p:txBody>
      </p:sp>
      <p:sp>
        <p:nvSpPr>
          <p:cNvPr id="27" name="AutoShape 27"/>
          <p:cNvSpPr/>
          <p:nvPr>
            <p:custDataLst>
              <p:tags r:id="rId37"/>
            </p:custDataLst>
          </p:nvPr>
        </p:nvSpPr>
        <p:spPr>
          <a:xfrm>
            <a:off x="8242300" y="4826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0F0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定位精度达±0.02mm，支持最小0.1mm微小孔径加工；全自动化作业大幅降低人为误差，配合在线检测系统，量产良率稳定在99.5%以上。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CNC机械钻孔工艺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65200" y="1968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/ 核心优势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4946">
            <a:off x="965214" y="2470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5200" y="27305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20800" y="27051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成本效益显著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中尺寸通孔加工设备与刀具成本低，适合批量降本。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200" y="3429000"/>
            <a:ext cx="254000" cy="254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20800" y="34036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工艺技术成熟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参数稳定可控，设备维护简便，良率保障体系完善。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200" y="4127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20800" y="41021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孔壁质量优异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非热敏材料加工孔壁光滑垂直，满足高可靠性需求。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5200" y="48260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20800" y="48006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基材兼容性广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适配各类FPC基板材料，无特殊材质加工限制。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406900" y="17145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FF6347">
              <a:alpha val="8000"/>
            </a:srgbClr>
          </a:solidFill>
          <a:ln w="12700" cap="flat" cmpd="sng">
            <a:solidFill>
              <a:srgbClr val="FF634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610100" y="1968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634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/ 工艺局限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946">
            <a:off x="4610114" y="2470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6347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10100" y="2730500"/>
            <a:ext cx="254000" cy="254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965700" y="27051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微孔加工受限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难以加工&lt;0.15mm微孔，细钻头易折断报废。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10100" y="3429000"/>
            <a:ext cx="254000" cy="254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4965700" y="34036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存在机械应力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接触式切削易致基板微变形或分层，影响柔性。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10100" y="4127500"/>
            <a:ext cx="254000" cy="2540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965700" y="41021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出口易生毛刺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钻孔出口易残留毛刺，需额外增加去毛刺工序。</a:t>
            </a:r>
            <a:endParaRPr lang="en-US" sz="11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10100" y="4826000"/>
            <a:ext cx="254000" cy="254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4965700" y="4800600"/>
            <a:ext cx="274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加工效率瓶颈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面对高密度微孔阵列时，效率远低于激光钻孔。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051800" y="17145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3B82F6">
              <a:alpha val="8000"/>
            </a:srgbClr>
          </a:solidFill>
          <a:ln w="12700" cap="flat" cmpd="sng">
            <a:solidFill>
              <a:srgbClr val="3B82F6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8255000" y="1968500"/>
            <a:ext cx="2971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60A5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/ 适用场景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14946">
            <a:off x="8255014" y="2470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8255000" y="2730500"/>
            <a:ext cx="2971800" cy="1143000"/>
          </a:xfrm>
          <a:prstGeom prst="roundRect">
            <a:avLst>
              <a:gd name="adj" fmla="val 0"/>
            </a:avLst>
          </a:prstGeom>
          <a:solidFill>
            <a:srgbClr val="3B82F6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82000" y="2882900"/>
            <a:ext cx="279400" cy="2794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8737600" y="2857500"/>
            <a:ext cx="2476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常规孔径制造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专注于直径≥0.15mm的通孔加工，是该规格下的性价比首选，精度与稳定性俱佳。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255000" y="4064000"/>
            <a:ext cx="2971800" cy="1143000"/>
          </a:xfrm>
          <a:prstGeom prst="roundRect">
            <a:avLst>
              <a:gd name="adj" fmla="val 0"/>
            </a:avLst>
          </a:prstGeom>
          <a:solidFill>
            <a:srgbClr val="3B82F6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382000" y="4216400"/>
            <a:ext cx="279400" cy="279400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8737600" y="4191000"/>
            <a:ext cx="2476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成本敏感型量产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EBEBEB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适用于对制造成本严格控制，且无极高密度微孔需求的消费类电子FPC产品。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762000" y="59055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00FF7F">
              <a:alpha val="10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36"/>
          <p:cNvSpPr/>
          <p:nvPr/>
        </p:nvSpPr>
        <p:spPr>
          <a:xfrm>
            <a:off x="952500" y="60325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工艺定位：</a:t>
            </a:r>
            <a:r>
              <a:rPr lang="en-US" sz="1400" b="0" i="0" u="none" strike="noStrike">
                <a:solidFill>
                  <a:srgbClr val="DCDC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CNC机械钻孔凭借成熟的工艺与显著的成本优势，在中粗孔径加工领域仍占据主导地位，是平衡质量与成本的最优解。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激光镭射钻孔工艺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019" r="6019"/>
          <a:stretch>
            <a:fillRect/>
          </a:stretch>
        </p:blipFill>
        <p:spPr>
          <a:xfrm>
            <a:off x="762000" y="1778000"/>
            <a:ext cx="3302000" cy="3302000"/>
          </a:xfrm>
          <a:prstGeom prst="rect">
            <a:avLst/>
          </a:prstGeom>
          <a:noFill/>
          <a:ln w="254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2070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FPC激光钻孔机</a:t>
            </a:r>
            <a:b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高精度非接触式微纳加工设备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445000" y="1778000"/>
            <a:ext cx="723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高能量密度的激光束作为“无形刀具”，通过非接触式方式瞬间作用于材料表面。核心是将光能高效转化为热能或化学能，实现材料的精准去除，具有无应力、无磨损、高精度的特点，是现代电子制造中实现微小孔径加工的核心技术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445000" y="3302000"/>
            <a:ext cx="34925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635500" y="3492500"/>
            <a:ext cx="323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光热烧蚀 Thermal Ablation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635500" y="40005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利用长波长激光（如CO₂激光）的热效应，将材料迅速加热至熔化或汽化温度。该方式效率高、成本低，是目前工业生产中应用最为广泛的激光钻孔技术，适合多种基材的批量加工。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064500" y="3302000"/>
            <a:ext cx="34925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255000" y="3492500"/>
            <a:ext cx="323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光化学烧蚀 Photochemical Ablation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255000" y="40005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采用短波长紫外（UV）激光，通过高能光子直接打断材料分子键，实现“冷加工”。其热影响区极小，加工精度极高，能有效避免材料变形，是高密度互联（HDI）板和精细线路加工的首选方案。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445000" y="5778500"/>
            <a:ext cx="7112000" cy="508000"/>
          </a:xfrm>
          <a:prstGeom prst="roundRect">
            <a:avLst>
              <a:gd name="adj" fmla="val 0"/>
            </a:avLst>
          </a:prstGeom>
          <a:solidFill>
            <a:srgbClr val="00FF7F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4572000" y="5880100"/>
            <a:ext cx="685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核心优势：无接触应力 · 微孔精度达微米级 · 加工速度快 · 无工具损耗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激光镭射钻孔工艺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905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00FF7F">
                <a:alpha val="5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588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主流设备：高精度紫外激光微孔加工系统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1905000"/>
            <a:ext cx="6604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016500" y="2057400"/>
            <a:ext cx="622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/ CO₂ 远红外激光钻孔机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16500" y="2565400"/>
            <a:ext cx="622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核心特性：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波长10.6μm，基于</a:t>
            </a: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光热烧蚀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原理，能量强、穿透力优异，成本相对低廉。</a:t>
            </a:r>
            <a:b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应用局限：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热影响区（HAZ）较大，孔壁易残留碳化层，主要适用于对精度要求适中的绝缘层（如PI膜）加工。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826000" y="4191000"/>
            <a:ext cx="6604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5016500" y="4343400"/>
            <a:ext cx="622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/ UV 紫外激光钻孔机（主流）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016500" y="4851400"/>
            <a:ext cx="622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核心特性：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波长355nm，基于</a:t>
            </a: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光化学冷加工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，直接破坏分子链，无热扩散效应。</a:t>
            </a:r>
            <a:b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1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技术优势：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热影响区极小，孔壁光滑无碳化，可直接加工薄铜箔，是当前高密度、微小孔径FPC加工的首选技术。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激光镭射钻孔工艺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778000"/>
            <a:ext cx="3556000" cy="2844800"/>
          </a:xfrm>
          <a:prstGeom prst="rect">
            <a:avLst/>
          </a:prstGeom>
          <a:noFill/>
          <a:ln w="25400" cap="flat" cmpd="sng">
            <a:solidFill>
              <a:srgbClr val="00FF7F">
                <a:alpha val="5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889500"/>
            <a:ext cx="355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CDC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图示为激光烧蚀硅材料后的微观形貌，清晰展现了高能激光束对材料表面的精密加工效果，是实现微孔成型的关键物理过程，也是工艺验证的重要依据。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1778000"/>
            <a:ext cx="6604000" cy="8128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978400" y="1930400"/>
            <a:ext cx="571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651500" y="1854200"/>
            <a:ext cx="56515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数据准备 · 路径编译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将设计文件转化为激光设备可识别的加工路径数据，预置能量密度、脉冲频率等关键工艺参数。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826000" y="2667000"/>
            <a:ext cx="6604000" cy="8128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978400" y="2819400"/>
            <a:ext cx="571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651500" y="2743200"/>
            <a:ext cx="56515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装夹固定 · 真空吸附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将FPC/PCB基板平整铺设，通过高精度真空吸附工作台固定，确保加工过程无位移、无翘曲。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826000" y="3556000"/>
            <a:ext cx="6604000" cy="8128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78400" y="3708400"/>
            <a:ext cx="571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651500" y="3632200"/>
            <a:ext cx="56515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精准对位 · 视觉引导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激光头自动对焦，配合CCD视觉系统识别Mark点，实现微米级的加工位置校准与补偿。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826000" y="4445000"/>
            <a:ext cx="6604000" cy="8128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978400" y="4597400"/>
            <a:ext cx="571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651500" y="4521200"/>
            <a:ext cx="56515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激光烧蚀 · 微孔成型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高能激光束按路径快速烧蚀材料，通过控制激光能量与脉冲次数，精确控制孔深与孔径精度。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826000" y="5334000"/>
            <a:ext cx="6604000" cy="812800"/>
          </a:xfrm>
          <a:prstGeom prst="roundRect">
            <a:avLst>
              <a:gd name="adj" fmla="val 0"/>
            </a:avLst>
          </a:prstGeom>
          <a:solidFill>
            <a:srgbClr val="00FF7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4978400" y="5486400"/>
            <a:ext cx="571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651500" y="5410200"/>
            <a:ext cx="56515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清洁检验 · 质量管控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利用高压空气或等离子体清除孔内残渣，通过自动化光学检测（AOI）或显微镜进行精度质检。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激光镭射钻孔工艺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651000"/>
            <a:ext cx="4064000" cy="3048000"/>
          </a:xfrm>
          <a:prstGeom prst="rect">
            <a:avLst/>
          </a:prstGeom>
          <a:noFill/>
          <a:ln w="25400" cap="flat" cmpd="sng">
            <a:solidFill>
              <a:srgbClr val="00FF7F">
                <a:alpha val="40000"/>
              </a:srgbClr>
            </a:solidFill>
            <a:prstDash val="solid"/>
            <a:round/>
          </a:ln>
          <a:effectLst>
            <a:outerShdw blurRad="254000" dir="2700000" algn="tl" rotWithShape="0">
              <a:srgbClr val="00FF7F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953000"/>
            <a:ext cx="406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图示为高密度互连(HDI)电路板的微孔阵列特写。激光工艺能在微小空间内实现超高密度孔位加工，是制造精细柔性电路板(FPC)的核心技术，赋予了电子产品更轻薄、更紧凑的可能。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207000" y="1651000"/>
            <a:ext cx="6350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207000" y="1651000"/>
            <a:ext cx="50800" cy="1460500"/>
          </a:xfrm>
          <a:prstGeom prst="roundRect">
            <a:avLst>
              <a:gd name="adj" fmla="val 0"/>
            </a:avLst>
          </a:prstGeom>
          <a:solidFill>
            <a:srgbClr val="00FF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1000" y="1841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892800" y="18161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核心技术优势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461000" y="2222500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3F4F6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可加工10-25μm超微孔，是实现高密度互连(HDI)的关键；非接触式加工无机械应力，完美适配柔性材料；定位精度高、孔壁光滑，且无需换刀即可灵活切换孔型。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207000" y="3302000"/>
            <a:ext cx="6350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EF44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207000" y="3302000"/>
            <a:ext cx="50800" cy="1460500"/>
          </a:xfrm>
          <a:prstGeom prst="roundRect">
            <a:avLst>
              <a:gd name="adj" fmla="val 0"/>
            </a:avLst>
          </a:prstGeom>
          <a:solidFill>
            <a:srgbClr val="EF4444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1000" y="3492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892800" y="34671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CA5A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工艺应用局限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461000" y="3873500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3F4F6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设备采购与维护成本显著高于传统CNC钻床；对厚铜箔的直接加工效率偏低；加工过程伴随有害烟尘与气体产生，需配备专业的废气处理与除尘系统。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207000" y="4953000"/>
            <a:ext cx="6350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5207000" y="4953000"/>
            <a:ext cx="50800" cy="1460500"/>
          </a:xfrm>
          <a:prstGeom prst="roundRect">
            <a:avLst>
              <a:gd name="adj" fmla="val 0"/>
            </a:avLst>
          </a:prstGeom>
          <a:solidFill>
            <a:srgbClr val="00FF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1000" y="5143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892800" y="51181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核心应用场景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461000" y="5524500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3F4F6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主要用于FPC上直径≤100μm的微孔、盲孔及埋孔加工；广泛应用于智能手机、智能穿戴设备、无人机等对空间利用率要求极高的高密度、高集成度电子产品制造中。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工艺对比与选择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87500"/>
            <a:ext cx="5207000" cy="400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778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CNC 机械钻孔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046">
            <a:off x="952508" y="2343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6035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25654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加工原理：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物理机械切削，属于接触式加工，通过钻头旋转实现材料去除。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3302000"/>
            <a:ext cx="254000" cy="254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33500" y="32639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精度指标：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最小孔径≥0.15mm，孔位精度±10-25μm，孔壁偶有微小毛刺。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000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33500" y="39624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核心特性：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设备购置成本较低，加工中会产生轻微机械应力，适合批量常规孔。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00" y="47625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33500" y="4724400"/>
            <a:ext cx="450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适用场景：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消费电子标准PCB、对成本敏感的中低端产品、非微孔类常规通孔加工。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1587500"/>
            <a:ext cx="5207000" cy="400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13500" y="1778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激光镭射钻孔 (UV激光)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046">
            <a:off x="6413508" y="2343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3500" y="2603500"/>
            <a:ext cx="254000" cy="254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794500" y="25654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加工原理：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光化学烧蚀与光热效应结合，非接触式冷加工，无刀具损耗。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13500" y="3302000"/>
            <a:ext cx="254000" cy="254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6794500" y="32639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精度指标：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最小孔径可达25μm，孔位精度±5-10μm，孔壁光滑无毛刺，热影响极小。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13500" y="4000500"/>
            <a:ext cx="254000" cy="2540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6794500" y="3962400"/>
            <a:ext cx="4508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核心特性：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无机械应力，微孔阵列加工效率极高，设备与运营成本相对较高。</a:t>
            </a:r>
            <a:endParaRPr lang="en-US" sz="11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13500" y="4762500"/>
            <a:ext cx="254000" cy="254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6794500" y="4724400"/>
            <a:ext cx="450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适用场景：</a:t>
            </a: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高密度互联(HDI)板、精细柔性电路板(FPC)、盲孔/埋孔、高端智能手机主板。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62000" y="5842000"/>
            <a:ext cx="10668000" cy="571500"/>
          </a:xfrm>
          <a:prstGeom prst="roundRect">
            <a:avLst>
              <a:gd name="adj" fmla="val 0"/>
            </a:avLst>
          </a:prstGeom>
          <a:solidFill>
            <a:srgbClr val="00FF7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889000" y="5943600"/>
            <a:ext cx="1041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选型指南：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综合权衡孔径大小、精度要求与成本预算。追求极致精细与可靠性选激光；侧重性价比与常规需求选CNC。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质量控制与常见问题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500" r="2500"/>
          <a:stretch>
            <a:fillRect/>
          </a:stretch>
        </p:blipFill>
        <p:spPr>
          <a:xfrm>
            <a:off x="762000" y="1778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00FF7F">
                <a:alpha val="4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BEB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采用工业级X-Ray无损检测技术，对微小孔位进行微米级精度测量，是保障印制电路板层间互联可靠性的核心工序。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699000" y="1778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89500" y="1968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270500" y="1968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孔位精度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889500" y="2349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检测孔的实际位置与设计值的偏差。通过X-Ray检查机全自动扫描捕捉，是确保层间对准、避免断路的关键。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99000" y="3302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9500" y="3492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70500" y="3492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孔径精度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889500" y="3873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控制实际孔径与设计值的公差范围。使用孔径测量仪或金相切片分析，确保适配元器件引脚，防止孔壁过薄。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699000" y="4826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9500" y="5016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270500" y="5016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孔壁粗糙度 (Ra)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889500" y="5397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表征孔壁的微观光滑程度。Ra值越低，孔壁越平滑，能显著提升化学镀铜的附着力，减少气泡与空洞风险。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82000" y="1778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2500" y="19685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953500" y="1968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孔壁垂直度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572500" y="2349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衡量孔轴线与板面的垂直偏差。需控制在极小范围内，防止孔壁一侧镀层过薄导致的导通不良隐患。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82000" y="3302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72500" y="34925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8953500" y="3492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毛刺高度控制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72500" y="3873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限制孔口铜箔或基材的凸起（通常&lt;25μm）。过高的毛刺易造成层间短路，需通过去毛刺工艺彻底清除。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382000" y="4826000"/>
            <a:ext cx="3492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72500" y="50165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8953500" y="5016500"/>
            <a:ext cx="285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孔壁清洁度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572500" y="5397500"/>
            <a:ext cx="3111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彻底清除钻孔产生的树脂粉尘、玻纤碎屑及油污。清洁的孔壁是实现良好金属化结合的前提。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质量控制与常见问题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34671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89000" y="1905000"/>
            <a:ext cx="32131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孔位偏移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3587">
            <a:off x="889013" y="2470150"/>
            <a:ext cx="32131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889000" y="2603500"/>
            <a:ext cx="32131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现象：孔的实际位置偏离设计坐标，导致孔位精度超出公差范围，直接影响后续元器件的插件与装配工序。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3556000"/>
            <a:ext cx="32131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成因：基板受热涨缩未做补偿；对位相机精度失准或Mark点识别异常；工装夹具磨损导致定位偏差；加工程序数据输入错误。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4699000"/>
            <a:ext cx="32131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根据材料特性优化CAM补偿系数；定期校准对位系统并清洁Mark点；建立夹具定期校验机制；严格执行程序双审与首件检测。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56100" y="1651000"/>
            <a:ext cx="34671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83100" y="1905000"/>
            <a:ext cx="32131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孔径超差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3587">
            <a:off x="4483113" y="2470150"/>
            <a:ext cx="32131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483100" y="2603500"/>
            <a:ext cx="32131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现象：孔径尺寸偏大或偏小，超出工艺允收标准，孔径过大易导致元件松动，过小则造成插件困难甚至损坏引脚。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483100" y="3556000"/>
            <a:ext cx="32131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成因：钻头磨损严重或规格使用错误；切削参数（转速/进给）设置不当；主轴径向跳动超标；排屑不畅导致二次切削。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483100" y="4699000"/>
            <a:ext cx="32131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实施钻头寿命管理，到期强制更换；通过试切优化切削参数；定期检测主轴精度并维护；清理吸尘管路，确保排屑通畅。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950200" y="1651000"/>
            <a:ext cx="34671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77200" y="1905000"/>
            <a:ext cx="32131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孔壁粗糙/玻纤撕裂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3587">
            <a:off x="8077213" y="2470150"/>
            <a:ext cx="32131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077200" y="2603500"/>
            <a:ext cx="32131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现象：孔壁表面凹凸不平，出现明显的玻璃纤维或树脂撕裂痕迹，易造成孔壁镀铜不良、空洞或针孔等品质隐患。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77200" y="3556000"/>
            <a:ext cx="32131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5E7E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成因：钻头刃口钝化、磨损或跳动过大；钻速与进给速度不匹配；基板材料本身特性（如高Tg材料）；盖板与垫板使用不当。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077200" y="4699000"/>
            <a:ext cx="32131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及时更换钝化钻头；开展DOE实验优化工艺参数；选用质量稳定的基板材料；规范盖板/垫板的使用与更换频率。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质量控制与常见问题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777" r="2777"/>
          <a:stretch>
            <a:fillRect/>
          </a:stretch>
        </p:blipFill>
        <p:spPr>
          <a:xfrm>
            <a:off x="762000" y="1778000"/>
            <a:ext cx="4318000" cy="2286000"/>
          </a:xfrm>
          <a:prstGeom prst="rect">
            <a:avLst/>
          </a:prstGeom>
          <a:noFill/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191000"/>
            <a:ext cx="431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E6E6E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孔口毛刺是PCB钻孔工序中典型的外观缺陷，不仅破坏孔壁光洁度，还可能导致电镀层结合不良。其产生与刀具磨损、工艺参数及辅材选择密切相关。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5207000"/>
            <a:ext cx="4318000" cy="1079500"/>
          </a:xfrm>
          <a:prstGeom prst="roundRect">
            <a:avLst>
              <a:gd name="adj" fmla="val 0"/>
            </a:avLst>
          </a:prstGeom>
          <a:solidFill>
            <a:srgbClr val="00FF7F">
              <a:alpha val="10000"/>
            </a:srgbClr>
          </a:solidFill>
          <a:ln w="12700" cap="flat" cmpd="sng">
            <a:solidFill>
              <a:srgbClr val="00FF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889000" y="5308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提示：</a:t>
            </a: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建立“人机料法环”全要素管控体系，严格执行首件检验与钻头磨损定期检测制度，是从源头预防批量质量事故的关键。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334000" y="1651000"/>
            <a:ext cx="6350000" cy="1397000"/>
          </a:xfrm>
          <a:prstGeom prst="roundRect">
            <a:avLst>
              <a:gd name="adj" fmla="val 0"/>
            </a:avLst>
          </a:prstGeom>
          <a:solidFill>
            <a:srgbClr val="141414">
              <a:alpha val="3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461000" y="17526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孔口毛刺：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孔口出现铜箔或基材凸起，破坏孔壁光洁度。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钻头过度磨损、盖板硬度不足、叠板层数过多或进给速度过快。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及时更换磨损钻针，选用高硬度铝质盖板，优化钻孔参数并减少单次叠板量。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334000" y="3238500"/>
            <a:ext cx="6350000" cy="1397000"/>
          </a:xfrm>
          <a:prstGeom prst="roundRect">
            <a:avLst>
              <a:gd name="adj" fmla="val 0"/>
            </a:avLst>
          </a:prstGeom>
          <a:solidFill>
            <a:srgbClr val="141414">
              <a:alpha val="3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461000" y="33401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孔破与漏钻：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孔位未打穿或完全遗漏，直接导致线路断路风险。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钻头意外折断、断钻检测失效、程序数据错误或板面有异物遮挡。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检修断钻检测装置，复核加工程序，彻底清理板面异物，规范换刀流程。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334000" y="4826000"/>
            <a:ext cx="6350000" cy="1397000"/>
          </a:xfrm>
          <a:prstGeom prst="roundRect">
            <a:avLst>
              <a:gd name="adj" fmla="val 0"/>
            </a:avLst>
          </a:prstGeom>
          <a:solidFill>
            <a:srgbClr val="141414">
              <a:alpha val="30000"/>
            </a:srgbClr>
          </a:solidFill>
          <a:ln w="12700" cap="flat" cmpd="sng">
            <a:solidFill>
              <a:srgbClr val="00FF7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5461000" y="49276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 孔壁污染与碳化：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孔壁残留黑色树脂碳化层，阻碍化学镀铜结合力。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激光能量过高/速度慢（激光钻孔）；切削液不足或吸尘不良（CNC钻孔）。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对策：</a:t>
            </a:r>
            <a:r>
              <a:rPr lang="en-US" sz="1300" b="0" i="0" u="none" strike="noStrike">
                <a:solidFill>
                  <a:srgbClr val="F0F0F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动态匹配激光参数，清理吸尘管道，确保切削液压力与流量充足。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额外知识</a:t>
            </a:r>
            <a:r>
              <a:rPr lang="zh-CN" altLang="en-US" sz="32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</a:t>
            </a:r>
            <a:endParaRPr lang="zh-CN" altLang="en-US" sz="3200" b="1" i="0" u="none" strike="noStrike">
              <a:solidFill>
                <a:srgbClr val="00FF7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78460" y="2161540"/>
            <a:ext cx="1066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4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</a:t>
            </a:r>
            <a:r>
              <a:rPr lang="zh-CN" altLang="en-US" sz="2400" b="1" i="0" u="none" strike="noStrike">
                <a:solidFill>
                  <a:srgbClr val="00FF7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钻孔制程批量全自动进行：</a:t>
            </a: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</a:t>
            </a:r>
            <a:r>
              <a:rPr lang="zh-CN" altLang="en-US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</a:t>
            </a: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械钻孔）</a:t>
            </a:r>
            <a:r>
              <a:rPr lang="zh-CN" altLang="en-US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钻头磨损为主要因素，</a:t>
            </a:r>
            <a:r>
              <a:rPr lang="en-US" altLang="zh-CN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SOP</a:t>
            </a:r>
            <a:r>
              <a:rPr lang="zh-CN" altLang="en-US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定义寿命。</a:t>
            </a:r>
            <a:endParaRPr lang="zh-CN" altLang="en-US" sz="1800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altLang="zh-CN" sz="180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                                                                                     </a:t>
            </a:r>
            <a:endParaRPr lang="zh-CN" altLang="en-US" sz="18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altLang="zh-CN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                                                         </a:t>
            </a: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（激光钻孔）落屑为关键，</a:t>
            </a: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需保证镭射残料不会干扰下一版</a:t>
            </a:r>
            <a:r>
              <a:rPr lang="zh-CN" altLang="en-US" sz="18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进行。</a:t>
            </a:r>
            <a:endParaRPr lang="zh-CN" altLang="en-US" sz="18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altLang="zh-CN" sz="14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                                     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endParaRPr lang="en-US" sz="14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2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3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4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5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6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7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8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9.xml><?xml version="1.0" encoding="utf-8"?>
<p:tagLst xmlns:p="http://schemas.openxmlformats.org/presentationml/2006/main">
  <p:tag name="KSO_WM_DIAGRAM_VIRTUALLY_FRAME" val="{&quot;height&quot;:75,&quot;left&quot;:80,&quot;top&quot;:420,&quot;width&quot;:800}"/>
</p:tagLst>
</file>

<file path=ppt/tags/tag10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1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2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3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4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5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6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7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8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19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0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1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2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3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4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5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6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7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8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29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30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31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32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ags/tag33.xml><?xml version="1.0" encoding="utf-8"?>
<p:tagLst xmlns:p="http://schemas.openxmlformats.org/presentationml/2006/main">
  <p:tag name="KSO_WM_DIAGRAM_VIRTUALLY_FRAME" val="{&quot;height&quot;:350,&quot;left&quot;:60,&quot;top&quot;:140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5332</Words>
  <Application>WPS 演示</Application>
  <PresentationFormat/>
  <Paragraphs>300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金威</cp:lastModifiedBy>
  <cp:revision>2</cp:revision>
  <dcterms:created xsi:type="dcterms:W3CDTF">2026-08-06T12:38:06Z</dcterms:created>
  <dcterms:modified xsi:type="dcterms:W3CDTF">2026-08-06T15:12:19Z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{"Label":"1","ContentProducer":"001191110102MACQD9K64010000","ProduceID":"7670886635534683432","ReservedCode1":"","ContentPropagator":"","PropagateID":"","ReservedCode2":""}</vt:lpwstr>
  </property>
  <property fmtid="{D5CDD505-2E9C-101B-9397-08002B2CF9AE}" pid="3" name="KSOProductBuildVer">
    <vt:lpwstr>2052-12.1.0.26895</vt:lpwstr>
  </property>
  <property fmtid="{D5CDD505-2E9C-101B-9397-08002B2CF9AE}" pid="4" name="ICV">
    <vt:lpwstr>6AF0612F855C47BEB8938FA37758BD3F_12</vt:lpwstr>
  </property>
</Properties>
</file>